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y="5143500" cx="9144000"/>
  <p:notesSz cx="6858000" cy="9144000"/>
  <p:embeddedFontLst>
    <p:embeddedFont>
      <p:font typeface="Roboto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Roboto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font" Target="fonts/Roboto-regular.fntdata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Roboto-italic.fntdata"/><Relationship Id="rId14" Type="http://schemas.openxmlformats.org/officeDocument/2006/relationships/slide" Target="slides/slide10.xml"/><Relationship Id="rId58" Type="http://schemas.openxmlformats.org/officeDocument/2006/relationships/font" Target="fonts/Robot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0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4.png"/><Relationship Id="rId4" Type="http://schemas.openxmlformats.org/officeDocument/2006/relationships/image" Target="../media/image0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2.png"/><Relationship Id="rId4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Android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Автоматизированное тестирование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4235800" y="4767600"/>
            <a:ext cx="48363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Авторы: Сергей Прилуцкий и Владимир Теблоев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Тестирование баз данных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Тестирование баз данных — проверка архитектуры БД, производительности БД, обеспечение целостности и конфиденциальности данных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Пример:</a:t>
            </a:r>
          </a:p>
          <a:p>
            <a:pPr indent="-228600" lvl="0" marL="457200" rtl="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Проверка непосредственно конечного файла БД</a:t>
            </a:r>
          </a:p>
          <a:p>
            <a:pPr indent="-228600" lvl="0" marL="45720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Проверка менеджеров предоставляющих доступ и работу с БД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Предназначение Unit тестов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тесты предназначены для верификации работы отдельных методов и классов, не зависящих от определенного контекста. 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тесты отрабатывают верификацию методов и классов намного быстрее чем, инструментальные тесты(функциональные тесты). Это связано в первую очередь с тем, что функциональные тесты запускаются непосредственно в JVM, а инструментальные должны быть запущены в определенных условиях, с использованием реального устройства или эмулятора как средство запуска.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Размещения Unit и функциональных тестов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тесты размещаются  в следующей директории: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7B1FA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module-name</a:t>
            </a:r>
            <a:r>
              <a:rPr lang="ru">
                <a:solidFill>
                  <a:srgbClr val="006600"/>
                </a:solidFill>
                <a:latin typeface="Verdana"/>
                <a:ea typeface="Verdana"/>
                <a:cs typeface="Verdana"/>
                <a:sym typeface="Verdana"/>
              </a:rPr>
              <a:t>/src/test/java/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6600"/>
                </a:solidFill>
                <a:latin typeface="Verdana"/>
                <a:ea typeface="Verdana"/>
                <a:cs typeface="Verdana"/>
                <a:sym typeface="Verdana"/>
              </a:rPr>
              <a:t>//Не использует Context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Функциональные тесты размещаются в следующей директории: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7B1FA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module-name</a:t>
            </a:r>
            <a:r>
              <a:rPr lang="ru">
                <a:solidFill>
                  <a:srgbClr val="006600"/>
                </a:solidFill>
                <a:latin typeface="Verdana"/>
                <a:ea typeface="Verdana"/>
                <a:cs typeface="Verdana"/>
                <a:sym typeface="Verdana"/>
              </a:rPr>
              <a:t>/src/androidTest/java/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6600"/>
                </a:solidFill>
                <a:latin typeface="Verdana"/>
                <a:ea typeface="Verdana"/>
                <a:cs typeface="Verdana"/>
                <a:sym typeface="Verdana"/>
              </a:rPr>
              <a:t>//Использует Context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Библиотека обладает базовым набором функционала позволяющего покрыть большинство потребностей при написании Unit тестов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Рекомендуемая версия для использования: JUnit 4.9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Предстоящий релиз: JUnit 5.0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Методы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ru"/>
              <a:t>assertTrue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assertFalse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assertEquals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assertNotEquals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assertNull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assertArraysEquals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assertThat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assertSame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assertNotSame</a:t>
            </a:r>
          </a:p>
          <a:p>
            <a:pPr indent="-228600" lvl="0" marL="457200">
              <a:spcBef>
                <a:spcPts val="0"/>
              </a:spcBef>
            </a:pPr>
            <a:r>
              <a:rPr lang="ru"/>
              <a:t>fail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Аннотации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@Before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Любой метод с аннотацией @Before будет вызван перед запуском, каждого метода помеченного аннотацией @Test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@BeforeClass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 помеченный как @BeforeClass будет вызван только один раз перед запуском всех тестов, метод должен иметь модификатор static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@After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Любой метод с аннотацией @After будет вызван после запуска, каждого метода помеченного аннотацией @Test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Аннотации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@AfterClass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 помеченный как @AfterClass будет вызван после прохождения всех тестов(в независимости от успеха тестов), метод должен иметь модификатор static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@Test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Любой метод помеченный аннотацией @Test будет расцениваться как метод содержащий в себе тесты, и будет запущен раннером на выполнение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@Ignore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Тестовый метод помеченный аннотацией @Ignore не будет запущен на выполнение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Аннотации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@Rule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Позволяет использовать уже имеющиеся правила, а также использовать созданные правила запуска тестов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@FixMethodOrder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Данная аннотация устанавливается непосредственно перед классом содержащим тесты, и регламентирует порядок выполнения тестов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Аннотации пример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8375"/>
            <a:ext cx="8079675" cy="388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Аннотации результат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200"/>
            <a:ext cx="8839201" cy="317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Причины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ru"/>
              <a:t>Потребность повышения качества ПО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Уменьшение времени регресса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Развитие продукта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Требование методологии разработки (разработка через тестирование)</a:t>
            </a:r>
          </a:p>
          <a:p>
            <a:pPr indent="-228600" lvl="0" marL="457200">
              <a:spcBef>
                <a:spcPts val="0"/>
              </a:spcBef>
            </a:pPr>
            <a:r>
              <a:rPr lang="ru"/>
              <a:t>Требование непосредственного заказчика проекта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Rules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 помогут сделать тесты более гибкими в момент выполнения, а также подготовить какое либо окружения при прохождении теста.</a:t>
            </a: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ExternalResource</a:t>
            </a: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позволяет манипулировать данными(к примеру файлы находящиеся в ПЗУ) которые были подготовлены для прохождения теста.</a:t>
            </a: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TemporaryFolder</a:t>
            </a: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расширяет класс ExternalResource и предоставляет нам возможность создавать файлы и директории для наших тестов, и соотв. после прохождения теста их удалять.</a:t>
            </a: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TestWatcher</a:t>
            </a: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предоставляет возможность пронаблюдать (а при необходимости и участвовать) за жизненным циклом теста с помощью следующих методов: succeeded, failed, skipped, starting, finishing.</a:t>
            </a: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TestName</a:t>
            </a: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основное предназначение, это получение имени метода выполняемого теста</a:t>
            </a: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Verifier</a:t>
            </a: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после выполнения каждого теста, будет вызван метод verify, задача которого проверить какой либо кейс, и при не прохождении проверки выкинуть исключение.</a:t>
            </a: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ErrorCollector</a:t>
            </a: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позволяет собрать все ошибки которые произошли в процессе прохождения тестов, и при этом не прерывать выполнение самих тестов при появлении непройденных тестовых кейсов.</a:t>
            </a: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ExpectedException</a:t>
            </a: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позволяет проверить условие при котором тестируемых метод должен выбрасывать исключение.</a:t>
            </a: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Timeout</a:t>
            </a: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позволяет установить конечное время прохождения как самого теста, так и всех тестов в классе.</a:t>
            </a: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RuleChain</a:t>
            </a:r>
            <a:r>
              <a:rPr lang="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позволяет установить порядок вызова и выполнения других Rules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Rules пример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ExternalResource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TemporaryFolder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50" y="1668544"/>
            <a:ext cx="3703749" cy="194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50" y="3769499"/>
            <a:ext cx="4100326" cy="12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8824" y="1668549"/>
            <a:ext cx="4183525" cy="14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Rules пример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TestWatcher</a:t>
            </a:r>
          </a:p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TestName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49" y="1698975"/>
            <a:ext cx="3748974" cy="21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500" y="1698975"/>
            <a:ext cx="4056800" cy="15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Rules пример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Verifier</a:t>
            </a:r>
          </a:p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ErrorCollector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75" y="1729654"/>
            <a:ext cx="4084725" cy="22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975" y="1729650"/>
            <a:ext cx="3789725" cy="147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Rules пример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ExpectedException</a:t>
            </a:r>
          </a:p>
        </p:txBody>
      </p:sp>
      <p:sp>
        <p:nvSpPr>
          <p:cNvPr id="236" name="Shape 23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Timeout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75" y="1709119"/>
            <a:ext cx="3702449" cy="13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325" y="1709125"/>
            <a:ext cx="4191049" cy="240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Rules пример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RuleChain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99" y="1817424"/>
            <a:ext cx="5451924" cy="21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Matcher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Основная функция, это проверка совпадений реального и прогнозируемых объектов.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Текущие матчеры от JUnit не рекомендованы к использованию, поэтому предлагают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использовать матчеры из </a:t>
            </a: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org.hamcrest.CoreMatchers</a:t>
            </a:r>
            <a:b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TestSuite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TestSuite - решает проблему группировки нескольких тестовых классов в один тестовый набор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JUnit 4: TestSuite пример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ru" sz="1000">
                <a:solidFill>
                  <a:srgbClr val="101094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 org.junit.runners.</a:t>
            </a:r>
            <a:r>
              <a:rPr lang="ru" sz="1000">
                <a:solidFill>
                  <a:srgbClr val="2B91AF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Suite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ru" sz="1000">
                <a:solidFill>
                  <a:srgbClr val="101094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 org.junit.runner.</a:t>
            </a:r>
            <a:r>
              <a:rPr lang="ru" sz="1000">
                <a:solidFill>
                  <a:srgbClr val="2B91AF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RunWith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; </a:t>
            </a: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ru" sz="1000">
                <a:solidFill>
                  <a:srgbClr val="7D2727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@RunWith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ru" sz="1000">
                <a:solidFill>
                  <a:srgbClr val="2B91AF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Suite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ru" sz="1000">
                <a:solidFill>
                  <a:srgbClr val="101094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ru" sz="1000">
                <a:solidFill>
                  <a:srgbClr val="7D2727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@Suite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ru" sz="1000">
                <a:solidFill>
                  <a:srgbClr val="2B91AF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SuiteClasses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({</a:t>
            </a:r>
            <a:r>
              <a:rPr lang="ru" sz="1000">
                <a:solidFill>
                  <a:srgbClr val="2B91AF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TestClass1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ru" sz="1000">
                <a:solidFill>
                  <a:srgbClr val="101094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" sz="1000">
                <a:solidFill>
                  <a:srgbClr val="2B91AF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TestClass2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ru" sz="1000">
                <a:solidFill>
                  <a:srgbClr val="101094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}) </a:t>
            </a: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ru" sz="1000">
                <a:solidFill>
                  <a:srgbClr val="101094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101094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000">
                <a:solidFill>
                  <a:srgbClr val="2B91AF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TestSuite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r>
              <a:rPr lang="ru" sz="1000">
                <a:solidFill>
                  <a:srgbClr val="858C93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//nothing</a:t>
            </a:r>
            <a:r>
              <a:rPr lang="ru" sz="1000">
                <a:solidFill>
                  <a:srgbClr val="303336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 }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Вопросы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Виды автоматизированного тестирования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ru"/>
              <a:t>Функциональные тесты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Нагрузочные тесты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GUI тесты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Тестирование безопасности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Unit - тесты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Тестирование кода</a:t>
            </a:r>
          </a:p>
          <a:p>
            <a:pPr indent="-228600" lvl="0" marL="457200">
              <a:spcBef>
                <a:spcPts val="0"/>
              </a:spcBef>
            </a:pPr>
            <a:r>
              <a:rPr lang="ru"/>
              <a:t>Тестирование БД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ctrTitle"/>
          </p:nvPr>
        </p:nvSpPr>
        <p:spPr>
          <a:xfrm>
            <a:off x="311700" y="744575"/>
            <a:ext cx="8520600" cy="101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UI-тестирование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План презентации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Что такое ui-тестирование?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Espresso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Почему espresso? 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Пример действия для теста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Работа со списками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Matchers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Hamcrest 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ViewActions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IdlingResourse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Espresso recorder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Типичные действия </a:t>
            </a:r>
          </a:p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1200"/>
              <a:t>Настройка библиотеки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такое ui-тестирование? 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/>
              <a:t>Это проверка соответствия приложения требованиям к графическому интерфейсу, работоспособности его функциональности, имитация работы человека.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Espresso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Espresso — это фреймворк, который предоставляет простой API для тестирования пользовательского интерфейса программы.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Начиная с версии 2.0, эспрессо является частью Android Support Repository, что делает добавление Espresso в проект более легким.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Почему Espresso?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+"/>
            </a:pPr>
            <a:r>
              <a:rPr lang="ru"/>
              <a:t>Простота написания тестов</a:t>
            </a:r>
          </a:p>
          <a:p>
            <a:pPr indent="-228600" lvl="0" marL="457200" rtl="0">
              <a:spcBef>
                <a:spcPts val="0"/>
              </a:spcBef>
              <a:buChar char="+"/>
            </a:pPr>
            <a:r>
              <a:rPr lang="ru"/>
              <a:t>Высокая скорость прогонки теста</a:t>
            </a:r>
          </a:p>
          <a:p>
            <a:pPr indent="-228600" lvl="0" marL="457200" rtl="0">
              <a:spcBef>
                <a:spcPts val="0"/>
              </a:spcBef>
              <a:buChar char="+"/>
            </a:pPr>
            <a:r>
              <a:rPr lang="ru"/>
              <a:t>Поддержка от Google</a:t>
            </a:r>
          </a:p>
          <a:p>
            <a:pPr indent="-228600" lvl="0" marL="457200" rtl="0">
              <a:spcBef>
                <a:spcPts val="0"/>
              </a:spcBef>
              <a:buChar char="+"/>
            </a:pPr>
            <a:r>
              <a:rPr lang="ru"/>
              <a:t>Хорошая кастомизация за счет Matchers и Action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﹣"/>
            </a:pPr>
            <a:r>
              <a:rPr lang="ru"/>
              <a:t>Проблемы с кастомными вьюхами</a:t>
            </a:r>
          </a:p>
          <a:p>
            <a:pPr indent="-228600" lvl="0" marL="457200" rtl="0">
              <a:spcBef>
                <a:spcPts val="0"/>
              </a:spcBef>
              <a:buChar char="﹣"/>
            </a:pPr>
            <a:r>
              <a:rPr lang="ru"/>
              <a:t>Сложно работать с вебом</a:t>
            </a:r>
          </a:p>
          <a:p>
            <a:pPr indent="-228600" lvl="0" marL="457200" rtl="0">
              <a:spcBef>
                <a:spcPts val="0"/>
              </a:spcBef>
              <a:buChar char="﹣"/>
            </a:pPr>
            <a:r>
              <a:rPr lang="ru"/>
              <a:t>Малое количество матчеров и экшенов из коробки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Пример действия для теста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onView(withId(R.id.some_view)).perform(click());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onView(Matcher&lt;View&gt; viewMatcher) - ищет view по заданному условию в матчере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withId(R.id.some_view) - Матчер, который задаёт условия поиска id на экране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perform(ViewAction action) - производимое действие над найденной view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click() - обычное нажатие на view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Работа со списками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Для работы со списками вместо метода onView используется метод onData, который позволяет искать нужный item в списке и уже с ним производить какие-то действия.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Примеры: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Поиск по тексту: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onData(withItemContent("item: 50")).perform(click());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Поиск по тексту в конкретном view item: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onData(withItemContent("item: 60"))</a:t>
            </a:r>
            <a:br>
              <a:rPr lang="ru" sz="900"/>
            </a:br>
            <a:r>
              <a:rPr lang="ru" sz="900"/>
              <a:t>  .onChildView(withId(R.id.item_size))</a:t>
            </a:r>
            <a:br>
              <a:rPr lang="ru" sz="900"/>
            </a:br>
            <a:r>
              <a:rPr lang="ru" sz="900"/>
              <a:t>  .perform(click());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Работа со списками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Также можно искать по типу коллекции и обращаться напрямую к ней: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onData(allOf(is(instanceOf(Map.class)), hasEntry(equalTo("STR"), is("item: 50")))</a:t>
            </a:r>
            <a:br>
              <a:rPr lang="ru"/>
            </a:br>
            <a:r>
              <a:rPr lang="ru"/>
              <a:t>  .perform(click());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allOf(is(instanceOf(Map.class)) - мы ищем на экране коллекции, которые наследуют Map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hasEntry(equalTo("STR"), is("item: 50")) - проверяем вхождение данной строки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perform(click()) - кликаем по ней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Работа с RecyclerView 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RecyclerView работают отлично от того, что предлагает метод onData, поэтому для него был разработан отдельный класс RecyclerViewActions, в котором есть некоторые экшены: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ru" sz="1400"/>
              <a:t>scrollTo - скролл к элементу, удовлетворяющему условию матчера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ru" sz="1400"/>
              <a:t>scrollToHolder - скролл к вьюхолдеру, удовлетворяющему условию матчера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ru" sz="1400"/>
              <a:t>scrollToPosition - скролл к конкретной позиции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ru" sz="1400"/>
              <a:t>actionOnHolderItem - производит действие над вьюхолдером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ru" sz="1400"/>
              <a:t>actionOnItem - производит действие над конкретным айтемом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ru" sz="1400"/>
              <a:t>actionOnItemAtPosition - производит действие над айтемом, на конкретной позиции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Matchers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Matcher - это класс, который позволяет расширить функционал имеющихся asserts до нужных нам. В случае с Espresso матчеры помогают искать view-элементы на экране.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Кастомные матчеры нужны для случаев работы с нестандартными view, со списками, и контейнерами, т.к. из коробки мы имеем матчеры только для одиночных вьюх.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Функциональные тесты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Тесты, которые осуществляют процесс верификации функциональных требований и особенностей тестируемого приложения через пользовательский интерфейс, моделируя реальную работу пользователя.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Пример: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Открытие Activity -&gt; проверка присутствия view элементов и их состояние -&gt;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проверка реакции приложения на действия пользователя над view элементами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5555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Написание своего matcher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Чтобы написать свой матчер нужно отнаследоваться от класса TypeSafeMatcher&lt;View&gt; и реализовать 2 метода: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public boolean matchesSafely(View view) - логика проверки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public void describeTo(Description description) - описание ожидаемого значения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Пример матчера для проверки ImageView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50" y="1290550"/>
            <a:ext cx="2665375" cy="319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Пример матчера для получения item по позиции</a:t>
            </a: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75" y="1322974"/>
            <a:ext cx="46633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311700" y="410000"/>
            <a:ext cx="8520600" cy="97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Матчеры для проверки на кликабельности и доступность элемента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311700" y="1491575"/>
            <a:ext cx="8520600" cy="307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50" y="1556225"/>
            <a:ext cx="3938449" cy="141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50" y="3117974"/>
            <a:ext cx="3938448" cy="14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Hamcrest 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Это вспомогательная библиотека, которая позволяет производить множество действий. Например, связывать несколько матчеров в один или ставить условия для их выполнения. Пример: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allOf - должны выполняться условия всех матчеров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anyOf - должно выполниться хотя бы одно условие и пр.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ViewActions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ViewAction - это действия, которые мы можем производить на view.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Примеры встроенных ViewActions: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click() - одиночный клик по view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doubleClick() - двойной клик по view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closeSoftwareKeyboard() - закрыть клавиатуру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pressBack() - нажатие на кнопку “Назад”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Создание кастомного ViewAction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Для создания кастомного ViewAction необходимо реализовать интерфейс ViewAction. Он имеет следующие методы: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Matcher&lt;View&gt; getConstraints - проверка состояния view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public String getDescription() - получение описания action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public void perform(UiController uiController, View view) - реализация самого действия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Пример кастомного ViewAction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Ввод пин-кода на экране авторизации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99" y="1686124"/>
            <a:ext cx="4233649" cy="275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IdlingResource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IdlingResource - это механизм, который необходимо реализовывать для случаев когда у нас используются какие-то асинхронные задачи. Например: мы ожидаем от сервера ответа, после которого отрисовываем view, но Espresso об этом не знает и тест завалится, т.к. не будет view на экране. Поэтому нужно реализовывать для каждого экрана, в котором будет ожидание view, IdlingResource и подтягивать их в Espresso-тест, чтобы он мог адекватно реагировать на задержку.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Espresso recorder</a:t>
            </a: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3571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Это инструмент, который позволяет записывать действия за пользователем и генерировать тест исходя из них. Как полноценный инструмент использовать не получится, но для набора рутинных нажатий подходит отлично. Запустить его можно из Android Studio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950" y="2302200"/>
            <a:ext cx="2187925" cy="221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Нагрузочные тесты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Испытание системы на производительность под моделируемой нагрузкой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Пример:</a:t>
            </a:r>
          </a:p>
          <a:p>
            <a:pPr indent="-228600" lvl="0" marL="457200" rtl="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Обработка большого количества запросов от сервера на обновления UI</a:t>
            </a:r>
          </a:p>
          <a:p>
            <a:pPr indent="-228600" lvl="0" marL="457200" rtl="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Обработка тяжеловесных операций</a:t>
            </a:r>
          </a:p>
          <a:p>
            <a:pPr indent="-228600" lvl="0" marL="457200" rtl="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Корректность данных при возможных “гонках” потоков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Типичные действия</a:t>
            </a:r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Открыть меню - openActionBarOverflowOrOptionsMenu(getInstrumentation().getTargetContext());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Открыть navigation drawer - DrawerActions.open();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Нажать кнопку назад - Espresso.pressBack();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Настройка библиотеки 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Espresso использует возможности Android, поэтому сами тесты необходимо писать в директории src/androidTest/java/..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gradle необходимо завести следующие зависимости: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androidTestCompile "junit:junit:${project.JUNIT_VERSION}"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androidTestCompile "com.android.support.test:runner:${project.ANDROID_SUPPORT_TEST_RUNNER_VERSION}"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androidTestCompile "com.android.support.test:rules:${project.ANDROID_SUPPORT_TEST_RUNNER_VERSION}"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androidTestCompile "com.android.support.test.espresso:espresso-core:${project.ANDROID_ESPRESSO_VERSION}"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androidTestCompile "com.android.support.test.espresso:espresso-idling-resource:${project.ANDROID_ESPRESSO_VERSION}"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androidTestCompile ("com.android.support.test.espresso:espresso-contrib:${project.ANDROID_ESPRESSO_VERSION}") {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   exclude module: 'espresso-core'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   exclude module: 'support-v4'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   exclude module: 'recyclerview-v7'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   exclude module: 'appcompat-v7'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   exclude module: 'support-annotations'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   exclude module: 'design'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}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Вопросы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GUI тесты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Тесты, направленные на проверку соответствия приложения требованиям к графическому интерфейсу пользователя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Пример:</a:t>
            </a:r>
          </a:p>
          <a:p>
            <a:pPr indent="-228600" lvl="0" marL="457200" rtl="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Для разных категорий экранов могут быть показаны разные UI элементы в разных местах (планшеты, смартфоны), или не показаны в принципе.</a:t>
            </a:r>
          </a:p>
          <a:p>
            <a:pPr indent="-228600" lvl="0" marL="45720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Один и тот же экран может показывать разные UI элементы в зависимости от статуса юзера (админ, не админ)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Тестирование безопасности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000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Тесты на выявление потенциальных уязвимостей системы, определение признаков уязвимости и локализация компонентов или модулей, потенциально ущербных в плане общей безопасности системы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Пример: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Если приложение запущено на устройстве с root правами, тогда приложение должно уходить в light mode(актуально для МП СБОЛ)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5555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Unit тесты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Тестирование программных модулей на уровне кода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Примеры:</a:t>
            </a:r>
          </a:p>
          <a:p>
            <a:pPr indent="-228600" lvl="0" marL="457200" rtl="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Верификация сущностей</a:t>
            </a:r>
          </a:p>
          <a:p>
            <a:pPr indent="-228600" lvl="0" marL="457200" rtl="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Тестирования менеджеров, фасадов и тд.</a:t>
            </a:r>
          </a:p>
          <a:p>
            <a:pPr indent="-228600" lvl="0" marL="457200" rtl="0">
              <a:spcBef>
                <a:spcPts val="0"/>
              </a:spcBef>
              <a:buClr>
                <a:srgbClr val="555555"/>
              </a:buClr>
              <a:buFont typeface="Georgia"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Тестирование utils классов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5555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Тестирование кода (аудит исходного кода)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Анализ исходного кода, функционал выявления несоответствий между полученным в результате разработки кодом и принятыми правилами кодирования (code-naming-convention), анализ покрытия и используемости кода (covering, hit-counting)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Пример: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55555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Аудит исходного кода на уровне pull requests и коммитов в репозиторий (SonarQube)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5555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