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87" r:id="rId16"/>
    <p:sldId id="270" r:id="rId17"/>
    <p:sldId id="271" r:id="rId18"/>
    <p:sldId id="272" r:id="rId19"/>
    <p:sldId id="273" r:id="rId20"/>
    <p:sldId id="288" r:id="rId21"/>
    <p:sldId id="274" r:id="rId22"/>
    <p:sldId id="289"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A1E8D9"/>
        </a:solidFill>
        <a:effectLst/>
        <a:uFillTx/>
        <a:latin typeface="+mj-lt"/>
        <a:ea typeface="+mj-ea"/>
        <a:cs typeface="+mj-cs"/>
        <a:sym typeface="Arial"/>
      </a:defRPr>
    </a:lvl1pPr>
    <a:lvl2pPr marL="0" marR="0" indent="0" algn="l" defTabSz="2438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A1E8D9"/>
        </a:solidFill>
        <a:effectLst/>
        <a:uFillTx/>
        <a:latin typeface="+mj-lt"/>
        <a:ea typeface="+mj-ea"/>
        <a:cs typeface="+mj-cs"/>
        <a:sym typeface="Arial"/>
      </a:defRPr>
    </a:lvl2pPr>
    <a:lvl3pPr marL="0" marR="0" indent="0" algn="l" defTabSz="2438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A1E8D9"/>
        </a:solidFill>
        <a:effectLst/>
        <a:uFillTx/>
        <a:latin typeface="+mj-lt"/>
        <a:ea typeface="+mj-ea"/>
        <a:cs typeface="+mj-cs"/>
        <a:sym typeface="Arial"/>
      </a:defRPr>
    </a:lvl3pPr>
    <a:lvl4pPr marL="0" marR="0" indent="0" algn="l" defTabSz="2438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A1E8D9"/>
        </a:solidFill>
        <a:effectLst/>
        <a:uFillTx/>
        <a:latin typeface="+mj-lt"/>
        <a:ea typeface="+mj-ea"/>
        <a:cs typeface="+mj-cs"/>
        <a:sym typeface="Arial"/>
      </a:defRPr>
    </a:lvl4pPr>
    <a:lvl5pPr marL="0" marR="0" indent="0" algn="l" defTabSz="2438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A1E8D9"/>
        </a:solidFill>
        <a:effectLst/>
        <a:uFillTx/>
        <a:latin typeface="+mj-lt"/>
        <a:ea typeface="+mj-ea"/>
        <a:cs typeface="+mj-cs"/>
        <a:sym typeface="Arial"/>
      </a:defRPr>
    </a:lvl5pPr>
    <a:lvl6pPr marL="0" marR="0" indent="0" algn="l" defTabSz="2438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A1E8D9"/>
        </a:solidFill>
        <a:effectLst/>
        <a:uFillTx/>
        <a:latin typeface="+mj-lt"/>
        <a:ea typeface="+mj-ea"/>
        <a:cs typeface="+mj-cs"/>
        <a:sym typeface="Arial"/>
      </a:defRPr>
    </a:lvl6pPr>
    <a:lvl7pPr marL="0" marR="0" indent="0" algn="l" defTabSz="2438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A1E8D9"/>
        </a:solidFill>
        <a:effectLst/>
        <a:uFillTx/>
        <a:latin typeface="+mj-lt"/>
        <a:ea typeface="+mj-ea"/>
        <a:cs typeface="+mj-cs"/>
        <a:sym typeface="Arial"/>
      </a:defRPr>
    </a:lvl7pPr>
    <a:lvl8pPr marL="0" marR="0" indent="0" algn="l" defTabSz="2438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A1E8D9"/>
        </a:solidFill>
        <a:effectLst/>
        <a:uFillTx/>
        <a:latin typeface="+mj-lt"/>
        <a:ea typeface="+mj-ea"/>
        <a:cs typeface="+mj-cs"/>
        <a:sym typeface="Arial"/>
      </a:defRPr>
    </a:lvl8pPr>
    <a:lvl9pPr marL="0" marR="0" indent="0" algn="l" defTabSz="2438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A1E8D9"/>
        </a:solidFill>
        <a:effectLst/>
        <a:uFillTx/>
        <a:latin typeface="+mj-lt"/>
        <a:ea typeface="+mj-ea"/>
        <a:cs typeface="+mj-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A1E8D9"/>
        </a:fontRef>
        <a:srgbClr val="A1E8D9"/>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F9D3CA"/>
          </a:solidFill>
        </a:fill>
      </a:tcStyle>
    </a:wholeTbl>
    <a:band2H>
      <a:tcTxStyle/>
      <a:tcStyle>
        <a:tcBdr/>
        <a:fill>
          <a:solidFill>
            <a:srgbClr val="FCEAE6"/>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A1E8D9"/>
        </a:fontRef>
        <a:srgbClr val="A1E8D9"/>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FE5E2"/>
          </a:solidFill>
        </a:fill>
      </a:tcStyle>
    </a:wholeTbl>
    <a:band2H>
      <a:tcTxStyle/>
      <a:tcStyle>
        <a:tcBdr/>
        <a:fill>
          <a:solidFill>
            <a:srgbClr val="E8F2F1"/>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A1E8D9"/>
        </a:fontRef>
        <a:srgbClr val="A1E8D9"/>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F8FFCD"/>
          </a:solidFill>
        </a:fill>
      </a:tcStyle>
    </a:wholeTbl>
    <a:band2H>
      <a:tcTxStyle/>
      <a:tcStyle>
        <a:tcBdr/>
        <a:fill>
          <a:solidFill>
            <a:srgbClr val="FCFFE8"/>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A1E8D9"/>
        </a:fontRef>
        <a:srgbClr val="A1E8D9"/>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F0FBF8"/>
          </a:solidFill>
        </a:fill>
      </a:tcStyle>
    </a:wholeTbl>
    <a:band2H>
      <a:tcTxStyle/>
      <a:tcStyle>
        <a:tcBdr/>
        <a:fill>
          <a:solidFill>
            <a:srgbClr val="FFFFFF"/>
          </a:solidFill>
        </a:fill>
      </a:tcStyle>
    </a:band2H>
    <a:firstCol>
      <a:tcTxStyle b="on" i="off">
        <a:fontRef idx="maj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ajor">
          <a:srgbClr val="A1E8D9"/>
        </a:fontRef>
        <a:srgbClr val="A1E8D9"/>
      </a:tcTxStyle>
      <a:tcStyle>
        <a:tcBdr>
          <a:left>
            <a:ln w="25400" cap="flat">
              <a:noFill/>
              <a:miter lim="400000"/>
            </a:ln>
          </a:left>
          <a:right>
            <a:ln w="25400" cap="flat">
              <a:noFill/>
              <a:miter lim="400000"/>
            </a:ln>
          </a:right>
          <a:top>
            <a:ln w="127000" cap="flat">
              <a:solidFill>
                <a:srgbClr val="A1E8D9"/>
              </a:solidFill>
              <a:prstDash val="solid"/>
              <a:round/>
            </a:ln>
          </a:top>
          <a:bottom>
            <a:ln w="63500" cap="flat">
              <a:solidFill>
                <a:srgbClr val="A1E8D9"/>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ajor">
          <a:srgbClr val="FFFFFF"/>
        </a:fontRef>
        <a:srgbClr val="FFFFFF"/>
      </a:tcTxStyle>
      <a:tcStyle>
        <a:tcBdr>
          <a:left>
            <a:ln w="25400" cap="flat">
              <a:noFill/>
              <a:miter lim="400000"/>
            </a:ln>
          </a:left>
          <a:right>
            <a:ln w="25400" cap="flat">
              <a:noFill/>
              <a:miter lim="400000"/>
            </a:ln>
          </a:right>
          <a:top>
            <a:ln w="63500" cap="flat">
              <a:solidFill>
                <a:srgbClr val="A1E8D9"/>
              </a:solidFill>
              <a:prstDash val="solid"/>
              <a:round/>
            </a:ln>
          </a:top>
          <a:bottom>
            <a:ln w="63500" cap="flat">
              <a:solidFill>
                <a:srgbClr val="A1E8D9"/>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ajor">
          <a:srgbClr val="A1E8D9"/>
        </a:fontRef>
        <a:srgbClr val="A1E8D9"/>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FF6F1"/>
          </a:solidFill>
        </a:fill>
      </a:tcStyle>
    </a:wholeTbl>
    <a:band2H>
      <a:tcTxStyle/>
      <a:tcStyle>
        <a:tcBdr/>
        <a:fill>
          <a:solidFill>
            <a:srgbClr val="F0FBF8"/>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A1E8D9"/>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A1E8D9"/>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A1E8D9"/>
          </a:solidFill>
        </a:fill>
      </a:tcStyle>
    </a:firstRow>
  </a:tblStyle>
  <a:tblStyle styleId="{2708684C-4D16-4618-839F-0558EEFCDFE6}" styleName="">
    <a:tblBg/>
    <a:wholeTbl>
      <a:tcTxStyle b="off" i="off">
        <a:fontRef idx="major">
          <a:srgbClr val="A1E8D9"/>
        </a:fontRef>
        <a:srgbClr val="A1E8D9"/>
      </a:tcTxStyle>
      <a:tcStyle>
        <a:tcBdr>
          <a:left>
            <a:ln w="25400" cap="flat">
              <a:solidFill>
                <a:srgbClr val="A1E8D9"/>
              </a:solidFill>
              <a:prstDash val="solid"/>
              <a:round/>
            </a:ln>
          </a:left>
          <a:right>
            <a:ln w="25400" cap="flat">
              <a:solidFill>
                <a:srgbClr val="A1E8D9"/>
              </a:solidFill>
              <a:prstDash val="solid"/>
              <a:round/>
            </a:ln>
          </a:right>
          <a:top>
            <a:ln w="25400" cap="flat">
              <a:solidFill>
                <a:srgbClr val="A1E8D9"/>
              </a:solidFill>
              <a:prstDash val="solid"/>
              <a:round/>
            </a:ln>
          </a:top>
          <a:bottom>
            <a:ln w="25400" cap="flat">
              <a:solidFill>
                <a:srgbClr val="A1E8D9"/>
              </a:solidFill>
              <a:prstDash val="solid"/>
              <a:round/>
            </a:ln>
          </a:bottom>
          <a:insideH>
            <a:ln w="25400" cap="flat">
              <a:solidFill>
                <a:srgbClr val="A1E8D9"/>
              </a:solidFill>
              <a:prstDash val="solid"/>
              <a:round/>
            </a:ln>
          </a:insideH>
          <a:insideV>
            <a:ln w="25400" cap="flat">
              <a:solidFill>
                <a:srgbClr val="A1E8D9"/>
              </a:solidFill>
              <a:prstDash val="solid"/>
              <a:round/>
            </a:ln>
          </a:insideV>
        </a:tcBdr>
        <a:fill>
          <a:solidFill>
            <a:srgbClr val="A1E8D9">
              <a:alpha val="20000"/>
            </a:srgbClr>
          </a:solidFill>
        </a:fill>
      </a:tcStyle>
    </a:wholeTbl>
    <a:band2H>
      <a:tcTxStyle/>
      <a:tcStyle>
        <a:tcBdr/>
        <a:fill>
          <a:solidFill>
            <a:srgbClr val="FFFFFF"/>
          </a:solidFill>
        </a:fill>
      </a:tcStyle>
    </a:band2H>
    <a:firstCol>
      <a:tcTxStyle b="on" i="off">
        <a:fontRef idx="major">
          <a:srgbClr val="A1E8D9"/>
        </a:fontRef>
        <a:srgbClr val="A1E8D9"/>
      </a:tcTxStyle>
      <a:tcStyle>
        <a:tcBdr>
          <a:left>
            <a:ln w="25400" cap="flat">
              <a:solidFill>
                <a:srgbClr val="A1E8D9"/>
              </a:solidFill>
              <a:prstDash val="solid"/>
              <a:round/>
            </a:ln>
          </a:left>
          <a:right>
            <a:ln w="25400" cap="flat">
              <a:solidFill>
                <a:srgbClr val="A1E8D9"/>
              </a:solidFill>
              <a:prstDash val="solid"/>
              <a:round/>
            </a:ln>
          </a:right>
          <a:top>
            <a:ln w="25400" cap="flat">
              <a:solidFill>
                <a:srgbClr val="A1E8D9"/>
              </a:solidFill>
              <a:prstDash val="solid"/>
              <a:round/>
            </a:ln>
          </a:top>
          <a:bottom>
            <a:ln w="25400" cap="flat">
              <a:solidFill>
                <a:srgbClr val="A1E8D9"/>
              </a:solidFill>
              <a:prstDash val="solid"/>
              <a:round/>
            </a:ln>
          </a:bottom>
          <a:insideH>
            <a:ln w="25400" cap="flat">
              <a:solidFill>
                <a:srgbClr val="A1E8D9"/>
              </a:solidFill>
              <a:prstDash val="solid"/>
              <a:round/>
            </a:ln>
          </a:insideH>
          <a:insideV>
            <a:ln w="25400" cap="flat">
              <a:solidFill>
                <a:srgbClr val="A1E8D9"/>
              </a:solidFill>
              <a:prstDash val="solid"/>
              <a:round/>
            </a:ln>
          </a:insideV>
        </a:tcBdr>
        <a:fill>
          <a:solidFill>
            <a:srgbClr val="A1E8D9">
              <a:alpha val="20000"/>
            </a:srgbClr>
          </a:solidFill>
        </a:fill>
      </a:tcStyle>
    </a:firstCol>
    <a:lastRow>
      <a:tcTxStyle b="on" i="off">
        <a:fontRef idx="major">
          <a:srgbClr val="A1E8D9"/>
        </a:fontRef>
        <a:srgbClr val="A1E8D9"/>
      </a:tcTxStyle>
      <a:tcStyle>
        <a:tcBdr>
          <a:left>
            <a:ln w="25400" cap="flat">
              <a:solidFill>
                <a:srgbClr val="A1E8D9"/>
              </a:solidFill>
              <a:prstDash val="solid"/>
              <a:round/>
            </a:ln>
          </a:left>
          <a:right>
            <a:ln w="25400" cap="flat">
              <a:solidFill>
                <a:srgbClr val="A1E8D9"/>
              </a:solidFill>
              <a:prstDash val="solid"/>
              <a:round/>
            </a:ln>
          </a:right>
          <a:top>
            <a:ln w="127000" cap="flat">
              <a:solidFill>
                <a:srgbClr val="A1E8D9"/>
              </a:solidFill>
              <a:prstDash val="solid"/>
              <a:round/>
            </a:ln>
          </a:top>
          <a:bottom>
            <a:ln w="25400" cap="flat">
              <a:solidFill>
                <a:srgbClr val="A1E8D9"/>
              </a:solidFill>
              <a:prstDash val="solid"/>
              <a:round/>
            </a:ln>
          </a:bottom>
          <a:insideH>
            <a:ln w="25400" cap="flat">
              <a:solidFill>
                <a:srgbClr val="A1E8D9"/>
              </a:solidFill>
              <a:prstDash val="solid"/>
              <a:round/>
            </a:ln>
          </a:insideH>
          <a:insideV>
            <a:ln w="25400" cap="flat">
              <a:solidFill>
                <a:srgbClr val="A1E8D9"/>
              </a:solidFill>
              <a:prstDash val="solid"/>
              <a:round/>
            </a:ln>
          </a:insideV>
        </a:tcBdr>
        <a:fill>
          <a:noFill/>
        </a:fill>
      </a:tcStyle>
    </a:lastRow>
    <a:firstRow>
      <a:tcTxStyle b="on" i="off">
        <a:fontRef idx="major">
          <a:srgbClr val="A1E8D9"/>
        </a:fontRef>
        <a:srgbClr val="A1E8D9"/>
      </a:tcTxStyle>
      <a:tcStyle>
        <a:tcBdr>
          <a:left>
            <a:ln w="25400" cap="flat">
              <a:solidFill>
                <a:srgbClr val="A1E8D9"/>
              </a:solidFill>
              <a:prstDash val="solid"/>
              <a:round/>
            </a:ln>
          </a:left>
          <a:right>
            <a:ln w="25400" cap="flat">
              <a:solidFill>
                <a:srgbClr val="A1E8D9"/>
              </a:solidFill>
              <a:prstDash val="solid"/>
              <a:round/>
            </a:ln>
          </a:right>
          <a:top>
            <a:ln w="25400" cap="flat">
              <a:solidFill>
                <a:srgbClr val="A1E8D9"/>
              </a:solidFill>
              <a:prstDash val="solid"/>
              <a:round/>
            </a:ln>
          </a:top>
          <a:bottom>
            <a:ln w="63500" cap="flat">
              <a:solidFill>
                <a:srgbClr val="A1E8D9"/>
              </a:solidFill>
              <a:prstDash val="solid"/>
              <a:round/>
            </a:ln>
          </a:bottom>
          <a:insideH>
            <a:ln w="25400" cap="flat">
              <a:solidFill>
                <a:srgbClr val="A1E8D9"/>
              </a:solidFill>
              <a:prstDash val="solid"/>
              <a:round/>
            </a:ln>
          </a:insideH>
          <a:insideV>
            <a:ln w="25400" cap="flat">
              <a:solidFill>
                <a:srgbClr val="A1E8D9"/>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6"/>
  </p:normalViewPr>
  <p:slideViewPr>
    <p:cSldViewPr snapToGrid="0" snapToObjects="1">
      <p:cViewPr varScale="1">
        <p:scale>
          <a:sx n="54" d="100"/>
          <a:sy n="54" d="100"/>
        </p:scale>
        <p:origin x="792" y="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xfrm>
            <a:off x="1143000" y="685800"/>
            <a:ext cx="4572000" cy="3429000"/>
          </a:xfrm>
          <a:prstGeom prst="rect">
            <a:avLst/>
          </a:prstGeom>
        </p:spPr>
        <p:txBody>
          <a:bodyPr/>
          <a:lstStyle/>
          <a:p>
            <a:endParaRPr/>
          </a:p>
        </p:txBody>
      </p:sp>
      <p:sp>
        <p:nvSpPr>
          <p:cNvPr id="119" name="Shape 11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051088547"/>
      </p:ext>
    </p:extLst>
  </p:cSld>
  <p:clrMap bg1="lt1" tx1="dk1" bg2="lt2" tx2="dk2" accent1="accent1" accent2="accent2" accent3="accent3" accent4="accent4" accent5="accent5" accent6="accent6" hlink="hlink" folHlink="folHlink"/>
  <p:notesStyle>
    <a:lvl1pPr defTabSz="2438400" latinLnBrk="0">
      <a:defRPr sz="3200">
        <a:latin typeface="+mj-lt"/>
        <a:ea typeface="+mj-ea"/>
        <a:cs typeface="+mj-cs"/>
        <a:sym typeface="Arial"/>
      </a:defRPr>
    </a:lvl1pPr>
    <a:lvl2pPr indent="228600" defTabSz="2438400" latinLnBrk="0">
      <a:defRPr sz="3200">
        <a:latin typeface="+mj-lt"/>
        <a:ea typeface="+mj-ea"/>
        <a:cs typeface="+mj-cs"/>
        <a:sym typeface="Arial"/>
      </a:defRPr>
    </a:lvl2pPr>
    <a:lvl3pPr indent="457200" defTabSz="2438400" latinLnBrk="0">
      <a:defRPr sz="3200">
        <a:latin typeface="+mj-lt"/>
        <a:ea typeface="+mj-ea"/>
        <a:cs typeface="+mj-cs"/>
        <a:sym typeface="Arial"/>
      </a:defRPr>
    </a:lvl3pPr>
    <a:lvl4pPr indent="685800" defTabSz="2438400" latinLnBrk="0">
      <a:defRPr sz="3200">
        <a:latin typeface="+mj-lt"/>
        <a:ea typeface="+mj-ea"/>
        <a:cs typeface="+mj-cs"/>
        <a:sym typeface="Arial"/>
      </a:defRPr>
    </a:lvl4pPr>
    <a:lvl5pPr indent="914400" defTabSz="2438400" latinLnBrk="0">
      <a:defRPr sz="3200">
        <a:latin typeface="+mj-lt"/>
        <a:ea typeface="+mj-ea"/>
        <a:cs typeface="+mj-cs"/>
        <a:sym typeface="Arial"/>
      </a:defRPr>
    </a:lvl5pPr>
    <a:lvl6pPr indent="1143000" defTabSz="2438400" latinLnBrk="0">
      <a:defRPr sz="3200">
        <a:latin typeface="+mj-lt"/>
        <a:ea typeface="+mj-ea"/>
        <a:cs typeface="+mj-cs"/>
        <a:sym typeface="Arial"/>
      </a:defRPr>
    </a:lvl6pPr>
    <a:lvl7pPr indent="1371600" defTabSz="2438400" latinLnBrk="0">
      <a:defRPr sz="3200">
        <a:latin typeface="+mj-lt"/>
        <a:ea typeface="+mj-ea"/>
        <a:cs typeface="+mj-cs"/>
        <a:sym typeface="Arial"/>
      </a:defRPr>
    </a:lvl7pPr>
    <a:lvl8pPr indent="1600200" defTabSz="2438400" latinLnBrk="0">
      <a:defRPr sz="3200">
        <a:latin typeface="+mj-lt"/>
        <a:ea typeface="+mj-ea"/>
        <a:cs typeface="+mj-cs"/>
        <a:sym typeface="Arial"/>
      </a:defRPr>
    </a:lvl8pPr>
    <a:lvl9pPr indent="1828800" defTabSz="2438400" latinLnBrk="0">
      <a:defRPr sz="32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noRot="1" noChangeAspect="1"/>
          </p:cNvSpPr>
          <p:nvPr>
            <p:ph type="sldImg"/>
          </p:nvPr>
        </p:nvSpPr>
        <p:spPr>
          <a:prstGeom prst="rect">
            <a:avLst/>
          </a:prstGeom>
        </p:spPr>
        <p:txBody>
          <a:bodyPr/>
          <a:lstStyle/>
          <a:p>
            <a:endParaRPr/>
          </a:p>
        </p:txBody>
      </p:sp>
      <p:sp>
        <p:nvSpPr>
          <p:cNvPr id="140" name="Shape 140"/>
          <p:cNvSpPr>
            <a:spLocks noGrp="1"/>
          </p:cNvSpPr>
          <p:nvPr>
            <p:ph type="body" sz="quarter" idx="1"/>
          </p:nvPr>
        </p:nvSpPr>
        <p:spPr>
          <a:prstGeom prst="rect">
            <a:avLst/>
          </a:prstGeom>
        </p:spPr>
        <p:txBody>
          <a:bodyPr/>
          <a:lstStyle>
            <a:lvl1pPr defTabSz="914400">
              <a:defRPr sz="1000">
                <a:latin typeface="Verdana"/>
                <a:ea typeface="Verdana"/>
                <a:cs typeface="Verdana"/>
                <a:sym typeface="Verdana"/>
              </a:defRPr>
            </a:lvl1pPr>
          </a:lstStyle>
          <a:p>
            <a:r>
              <a:t>используется подход из традиционного графического дизайна: например, журнального и плакатного.</a:t>
            </a:r>
          </a:p>
        </p:txBody>
      </p:sp>
    </p:spTree>
    <p:extLst>
      <p:ext uri="{BB962C8B-B14F-4D97-AF65-F5344CB8AC3E}">
        <p14:creationId xmlns:p14="http://schemas.microsoft.com/office/powerpoint/2010/main" val="1237707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a:spLocks noGrp="1" noRot="1" noChangeAspect="1"/>
          </p:cNvSpPr>
          <p:nvPr>
            <p:ph type="sldImg"/>
          </p:nvPr>
        </p:nvSpPr>
        <p:spPr>
          <a:xfrm>
            <a:off x="381000" y="685800"/>
            <a:ext cx="6096000" cy="3429000"/>
          </a:xfrm>
          <a:prstGeom prst="rect">
            <a:avLst/>
          </a:prstGeom>
        </p:spPr>
        <p:txBody>
          <a:bodyPr/>
          <a:lstStyle/>
          <a:p>
            <a:endParaRPr/>
          </a:p>
        </p:txBody>
      </p:sp>
      <p:sp>
        <p:nvSpPr>
          <p:cNvPr id="205" name="Shape 205"/>
          <p:cNvSpPr>
            <a:spLocks noGrp="1"/>
          </p:cNvSpPr>
          <p:nvPr>
            <p:ph type="body" sz="quarter" idx="1"/>
          </p:nvPr>
        </p:nvSpPr>
        <p:spPr>
          <a:prstGeom prst="rect">
            <a:avLst/>
          </a:prstGeom>
        </p:spPr>
        <p:txBody>
          <a:bodyPr/>
          <a:lstStyle/>
          <a:p>
            <a:pPr defTabSz="914400">
              <a:defRPr sz="1100"/>
            </a:pPr>
            <a:r>
              <a:t>Чаще всего вы будете подключать behavior к View именно через xml. На слайде показан пример такого подключения и запись двух аргументов, которые будет использованы при инициализации FancyBehavior.</a:t>
            </a:r>
          </a:p>
          <a:p>
            <a:pPr defTabSz="914400">
              <a:defRPr sz="1100"/>
            </a:pPr>
            <a:endParaRPr/>
          </a:p>
          <a:p>
            <a:pPr defTabSz="914400">
              <a:defRPr sz="1100"/>
            </a:pPr>
            <a:r>
              <a:t>Наверняка многие из вас видели запись типа app:layout_behavior="@string/appbar_scrolling_view_behavior", этот строковый ресурс всего-лишь содержит в себе путь до ScrollingViewBehavior</a:t>
            </a:r>
          </a:p>
          <a:p>
            <a:pPr defTabSz="914400">
              <a:defRPr sz="1100"/>
            </a:pPr>
            <a:endParaRPr/>
          </a:p>
        </p:txBody>
      </p:sp>
    </p:spTree>
    <p:extLst>
      <p:ext uri="{BB962C8B-B14F-4D97-AF65-F5344CB8AC3E}">
        <p14:creationId xmlns:p14="http://schemas.microsoft.com/office/powerpoint/2010/main" val="1774883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a:spLocks noGrp="1" noRot="1" noChangeAspect="1"/>
          </p:cNvSpPr>
          <p:nvPr>
            <p:ph type="sldImg"/>
          </p:nvPr>
        </p:nvSpPr>
        <p:spPr>
          <a:xfrm>
            <a:off x="381000" y="685800"/>
            <a:ext cx="6096000" cy="3429000"/>
          </a:xfrm>
          <a:prstGeom prst="rect">
            <a:avLst/>
          </a:prstGeom>
        </p:spPr>
        <p:txBody>
          <a:bodyPr/>
          <a:lstStyle/>
          <a:p>
            <a:endParaRPr/>
          </a:p>
        </p:txBody>
      </p:sp>
      <p:sp>
        <p:nvSpPr>
          <p:cNvPr id="205" name="Shape 205"/>
          <p:cNvSpPr>
            <a:spLocks noGrp="1"/>
          </p:cNvSpPr>
          <p:nvPr>
            <p:ph type="body" sz="quarter" idx="1"/>
          </p:nvPr>
        </p:nvSpPr>
        <p:spPr>
          <a:prstGeom prst="rect">
            <a:avLst/>
          </a:prstGeom>
        </p:spPr>
        <p:txBody>
          <a:bodyPr/>
          <a:lstStyle/>
          <a:p>
            <a:pPr defTabSz="914400">
              <a:defRPr sz="1100"/>
            </a:pPr>
            <a:r>
              <a:t>Чаще всего вы будете подключать behavior к View именно через xml. На слайде показан пример такого подключения и запись двух аргументов, которые будет использованы при инициализации FancyBehavior.</a:t>
            </a:r>
          </a:p>
          <a:p>
            <a:pPr defTabSz="914400">
              <a:defRPr sz="1100"/>
            </a:pPr>
            <a:endParaRPr/>
          </a:p>
          <a:p>
            <a:pPr defTabSz="914400">
              <a:defRPr sz="1100"/>
            </a:pPr>
            <a:r>
              <a:t>Наверняка многие из вас видели запись типа app:layout_behavior="@string/appbar_scrolling_view_behavior", этот строковый ресурс всего-лишь содержит в себе путь до ScrollingViewBehavior</a:t>
            </a:r>
          </a:p>
          <a:p>
            <a:pPr defTabSz="914400">
              <a:defRPr sz="1100"/>
            </a:pPr>
            <a:endParaRPr/>
          </a:p>
        </p:txBody>
      </p:sp>
    </p:spTree>
    <p:extLst>
      <p:ext uri="{BB962C8B-B14F-4D97-AF65-F5344CB8AC3E}">
        <p14:creationId xmlns:p14="http://schemas.microsoft.com/office/powerpoint/2010/main" val="328670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a:spLocks noGrp="1" noRot="1" noChangeAspect="1"/>
          </p:cNvSpPr>
          <p:nvPr>
            <p:ph type="sldImg"/>
          </p:nvPr>
        </p:nvSpPr>
        <p:spPr>
          <a:xfrm>
            <a:off x="381000" y="685800"/>
            <a:ext cx="6096000" cy="3429000"/>
          </a:xfrm>
          <a:prstGeom prst="rect">
            <a:avLst/>
          </a:prstGeom>
        </p:spPr>
        <p:txBody>
          <a:bodyPr/>
          <a:lstStyle/>
          <a:p>
            <a:endParaRPr/>
          </a:p>
        </p:txBody>
      </p:sp>
      <p:sp>
        <p:nvSpPr>
          <p:cNvPr id="213" name="Shape 213"/>
          <p:cNvSpPr>
            <a:spLocks noGrp="1"/>
          </p:cNvSpPr>
          <p:nvPr>
            <p:ph type="body" sz="quarter" idx="1"/>
          </p:nvPr>
        </p:nvSpPr>
        <p:spPr>
          <a:prstGeom prst="rect">
            <a:avLst/>
          </a:prstGeom>
        </p:spPr>
        <p:txBody>
          <a:bodyPr/>
          <a:lstStyle>
            <a:lvl1pPr defTabSz="914400">
              <a:defRPr sz="1100"/>
            </a:lvl1pPr>
          </a:lstStyle>
          <a:p>
            <a:r>
              <a:t>Для того, чтобы подключить наш behavior через код, нужно получить LayoutParams у View, при этом тип обязательно должен быть CoordinatorLayout.LayoutParams и вызвать у него метод setBehavior. Если помните, когда мы указывали anchor, то указывали префикс layout_. Дело в том, что поведение View  внутри CoordinatorLayout зависит от LayoutParams этой View. Поэтому подключить behavior для View, которая не пренадлежит напрямую CoordinatorLayout, не получится. Важно помнить это при разработки разметки вашего приложения.</a:t>
            </a:r>
          </a:p>
        </p:txBody>
      </p:sp>
    </p:spTree>
    <p:extLst>
      <p:ext uri="{BB962C8B-B14F-4D97-AF65-F5344CB8AC3E}">
        <p14:creationId xmlns:p14="http://schemas.microsoft.com/office/powerpoint/2010/main" val="1911598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a:spLocks noGrp="1" noRot="1" noChangeAspect="1"/>
          </p:cNvSpPr>
          <p:nvPr>
            <p:ph type="sldImg"/>
          </p:nvPr>
        </p:nvSpPr>
        <p:spPr>
          <a:xfrm>
            <a:off x="381000" y="685800"/>
            <a:ext cx="6096000" cy="3429000"/>
          </a:xfrm>
          <a:prstGeom prst="rect">
            <a:avLst/>
          </a:prstGeom>
        </p:spPr>
        <p:txBody>
          <a:bodyPr/>
          <a:lstStyle/>
          <a:p>
            <a:endParaRPr/>
          </a:p>
        </p:txBody>
      </p:sp>
      <p:sp>
        <p:nvSpPr>
          <p:cNvPr id="219" name="Shape 219"/>
          <p:cNvSpPr>
            <a:spLocks noGrp="1"/>
          </p:cNvSpPr>
          <p:nvPr>
            <p:ph type="body" sz="quarter" idx="1"/>
          </p:nvPr>
        </p:nvSpPr>
        <p:spPr>
          <a:prstGeom prst="rect">
            <a:avLst/>
          </a:prstGeom>
        </p:spPr>
        <p:txBody>
          <a:bodyPr/>
          <a:lstStyle>
            <a:lvl1pPr defTabSz="914400">
              <a:defRPr sz="1000">
                <a:latin typeface="Verdana"/>
                <a:ea typeface="Verdana"/>
                <a:cs typeface="Verdana"/>
                <a:sym typeface="Verdana"/>
              </a:defRPr>
            </a:lvl1pPr>
          </a:lstStyle>
          <a:p>
            <a:r>
              <a:t>Если вы создаёте свою View, которой нужен свой Behavior (как было в случае с большинством компонентов в Design Library), тогда вы скорее всего захотите подключить Behavior по умолчанию, без постоянного ручного подключения через код или XML. Чтобы сделать это, нужно лишь добавить простую аннотацию сверху класса вашей View.</a:t>
            </a:r>
          </a:p>
        </p:txBody>
      </p:sp>
    </p:spTree>
    <p:extLst>
      <p:ext uri="{BB962C8B-B14F-4D97-AF65-F5344CB8AC3E}">
        <p14:creationId xmlns:p14="http://schemas.microsoft.com/office/powerpoint/2010/main" val="1874479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Shape 229"/>
          <p:cNvSpPr>
            <a:spLocks noGrp="1" noRot="1" noChangeAspect="1"/>
          </p:cNvSpPr>
          <p:nvPr>
            <p:ph type="sldImg"/>
          </p:nvPr>
        </p:nvSpPr>
        <p:spPr>
          <a:xfrm>
            <a:off x="381000" y="685800"/>
            <a:ext cx="6096000" cy="3429000"/>
          </a:xfrm>
          <a:prstGeom prst="rect">
            <a:avLst/>
          </a:prstGeom>
        </p:spPr>
        <p:txBody>
          <a:bodyPr/>
          <a:lstStyle/>
          <a:p>
            <a:endParaRPr/>
          </a:p>
        </p:txBody>
      </p:sp>
      <p:sp>
        <p:nvSpPr>
          <p:cNvPr id="230" name="Shape 230"/>
          <p:cNvSpPr>
            <a:spLocks noGrp="1"/>
          </p:cNvSpPr>
          <p:nvPr>
            <p:ph type="body" sz="quarter" idx="1"/>
          </p:nvPr>
        </p:nvSpPr>
        <p:spPr>
          <a:prstGeom prst="rect">
            <a:avLst/>
          </a:prstGeom>
        </p:spPr>
        <p:txBody>
          <a:bodyPr/>
          <a:lstStyle/>
          <a:p>
            <a:pPr defTabSz="914400">
              <a:defRPr sz="1100"/>
            </a:pPr>
            <a:r>
              <a:t>С помощью Behavior мы можем перехватить и обработать основные события у View, к которой подключён Behavior.</a:t>
            </a:r>
          </a:p>
          <a:p>
            <a:pPr defTabSz="914400">
              <a:defRPr sz="1100"/>
            </a:pPr>
            <a:endParaRPr/>
          </a:p>
          <a:p>
            <a:pPr marL="298450" indent="-139700" defTabSz="914400">
              <a:defRPr sz="1100"/>
            </a:pPr>
            <a:r>
              <a:t>Перехват касаний. Используется, например в SwipeDismissBehavior. Происходит по аналогии с ViewGroup. Если вернуть true в методе blocksInteractionBelow, то любое касание к этой View будет игнорироваться. Скорее всего вы захотите как-то визуально показать, что взаимодействие заблокировано – вот почему стандартный функционал blocksInteractionBelow() зависит от значения getScrimOpacity(). Возвращая значение не равное нулю, разом рисуем цвет (getScrimColor(), чёрный по умолчанию) поверх View и отключаем взаимодействия касанием.</a:t>
            </a:r>
          </a:p>
          <a:p>
            <a:pPr marL="295275" indent="-133350" defTabSz="914400">
              <a:defRPr sz="1000">
                <a:latin typeface="Verdana"/>
                <a:ea typeface="Verdana"/>
                <a:cs typeface="Verdana"/>
                <a:sym typeface="Verdana"/>
              </a:defRPr>
            </a:pPr>
            <a:r>
              <a:t>Перехват Window Insets. Если вы хоть раз отображали контент за системными барами (status/navigation), то вам знаком атрибут fitSystemWindows и Window Insets. С помощью м</a:t>
            </a:r>
            <a:r>
              <a:rPr sz="1100">
                <a:latin typeface="+mj-lt"/>
                <a:ea typeface="+mj-ea"/>
                <a:cs typeface="+mj-cs"/>
                <a:sym typeface="Arial"/>
              </a:rPr>
              <a:t>етода onApplyWindowInsets можно изменить итоговые Insets. Метод будет вызываться всякий раз, как Windows Insets изменяются</a:t>
            </a:r>
            <a:endParaRPr sz="1100"/>
          </a:p>
          <a:p>
            <a:pPr marL="228600" defTabSz="914400">
              <a:defRPr sz="1100"/>
            </a:pPr>
            <a:r>
              <a:t>Перехват Measure и Layout. Когда у CoordinatorLayout вызываются методы onMeasure или onLayout, сперва вызываются соответствующие методы у Behavior. И если в них вернуть true, то можно полностю переопределить стандартное поведение. Преположим, нам нужно чтобы с заданным Behavior ширина View не была больше какого-то значение. Это легко сделать с помощью метода onMeasureChild, не меняя атрибуты самой View</a:t>
            </a:r>
          </a:p>
        </p:txBody>
      </p:sp>
    </p:spTree>
    <p:extLst>
      <p:ext uri="{BB962C8B-B14F-4D97-AF65-F5344CB8AC3E}">
        <p14:creationId xmlns:p14="http://schemas.microsoft.com/office/powerpoint/2010/main" val="783754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Shape 237"/>
          <p:cNvSpPr>
            <a:spLocks noGrp="1" noRot="1" noChangeAspect="1"/>
          </p:cNvSpPr>
          <p:nvPr>
            <p:ph type="sldImg"/>
          </p:nvPr>
        </p:nvSpPr>
        <p:spPr>
          <a:xfrm>
            <a:off x="381000" y="685800"/>
            <a:ext cx="6096000" cy="3429000"/>
          </a:xfrm>
          <a:prstGeom prst="rect">
            <a:avLst/>
          </a:prstGeom>
        </p:spPr>
        <p:txBody>
          <a:bodyPr/>
          <a:lstStyle/>
          <a:p>
            <a:endParaRPr/>
          </a:p>
        </p:txBody>
      </p:sp>
      <p:sp>
        <p:nvSpPr>
          <p:cNvPr id="238" name="Shape 238"/>
          <p:cNvSpPr>
            <a:spLocks noGrp="1"/>
          </p:cNvSpPr>
          <p:nvPr>
            <p:ph type="body" sz="quarter" idx="1"/>
          </p:nvPr>
        </p:nvSpPr>
        <p:spPr>
          <a:prstGeom prst="rect">
            <a:avLst/>
          </a:prstGeom>
        </p:spPr>
        <p:txBody>
          <a:bodyPr/>
          <a:lstStyle/>
          <a:p>
            <a:pPr defTabSz="914400">
              <a:defRPr sz="1100"/>
            </a:pPr>
            <a:r>
              <a:t>На слайде показан пример использования getScrimColor.</a:t>
            </a:r>
          </a:p>
          <a:p>
            <a:pPr defTabSz="914400">
              <a:defRPr sz="1100"/>
            </a:pPr>
            <a:endParaRPr/>
          </a:p>
          <a:p>
            <a:pPr defTabSz="914400">
              <a:defRPr sz="1100"/>
            </a:pPr>
            <a:r>
              <a:t>Есть 3 View, на каждую можно кликнуть. К одной из них подключён Behavior с переопределёнными методами.</a:t>
            </a:r>
          </a:p>
        </p:txBody>
      </p:sp>
    </p:spTree>
    <p:extLst>
      <p:ext uri="{BB962C8B-B14F-4D97-AF65-F5344CB8AC3E}">
        <p14:creationId xmlns:p14="http://schemas.microsoft.com/office/powerpoint/2010/main" val="2036876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Shape 237"/>
          <p:cNvSpPr>
            <a:spLocks noGrp="1" noRot="1" noChangeAspect="1"/>
          </p:cNvSpPr>
          <p:nvPr>
            <p:ph type="sldImg"/>
          </p:nvPr>
        </p:nvSpPr>
        <p:spPr>
          <a:xfrm>
            <a:off x="381000" y="685800"/>
            <a:ext cx="6096000" cy="3429000"/>
          </a:xfrm>
          <a:prstGeom prst="rect">
            <a:avLst/>
          </a:prstGeom>
        </p:spPr>
        <p:txBody>
          <a:bodyPr/>
          <a:lstStyle/>
          <a:p>
            <a:endParaRPr/>
          </a:p>
        </p:txBody>
      </p:sp>
      <p:sp>
        <p:nvSpPr>
          <p:cNvPr id="238" name="Shape 238"/>
          <p:cNvSpPr>
            <a:spLocks noGrp="1"/>
          </p:cNvSpPr>
          <p:nvPr>
            <p:ph type="body" sz="quarter" idx="1"/>
          </p:nvPr>
        </p:nvSpPr>
        <p:spPr>
          <a:prstGeom prst="rect">
            <a:avLst/>
          </a:prstGeom>
        </p:spPr>
        <p:txBody>
          <a:bodyPr/>
          <a:lstStyle/>
          <a:p>
            <a:pPr defTabSz="914400">
              <a:defRPr sz="1100"/>
            </a:pPr>
            <a:r>
              <a:t>На слайде показан пример использования getScrimColor.</a:t>
            </a:r>
          </a:p>
          <a:p>
            <a:pPr defTabSz="914400">
              <a:defRPr sz="1100"/>
            </a:pPr>
            <a:endParaRPr/>
          </a:p>
          <a:p>
            <a:pPr defTabSz="914400">
              <a:defRPr sz="1100"/>
            </a:pPr>
            <a:r>
              <a:t>Есть 3 View, на каждую можно кликнуть. К одной из них подключён Behavior с переопределёнными методами.</a:t>
            </a:r>
          </a:p>
        </p:txBody>
      </p:sp>
    </p:spTree>
    <p:extLst>
      <p:ext uri="{BB962C8B-B14F-4D97-AF65-F5344CB8AC3E}">
        <p14:creationId xmlns:p14="http://schemas.microsoft.com/office/powerpoint/2010/main" val="1037101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Shape 246"/>
          <p:cNvSpPr>
            <a:spLocks noGrp="1" noRot="1" noChangeAspect="1"/>
          </p:cNvSpPr>
          <p:nvPr>
            <p:ph type="sldImg"/>
          </p:nvPr>
        </p:nvSpPr>
        <p:spPr>
          <a:xfrm>
            <a:off x="381000" y="685800"/>
            <a:ext cx="6096000" cy="3429000"/>
          </a:xfrm>
          <a:prstGeom prst="rect">
            <a:avLst/>
          </a:prstGeom>
        </p:spPr>
        <p:txBody>
          <a:bodyPr/>
          <a:lstStyle/>
          <a:p>
            <a:endParaRPr/>
          </a:p>
        </p:txBody>
      </p:sp>
      <p:sp>
        <p:nvSpPr>
          <p:cNvPr id="247" name="Shape 247"/>
          <p:cNvSpPr>
            <a:spLocks noGrp="1"/>
          </p:cNvSpPr>
          <p:nvPr>
            <p:ph type="body" sz="quarter" idx="1"/>
          </p:nvPr>
        </p:nvSpPr>
        <p:spPr>
          <a:prstGeom prst="rect">
            <a:avLst/>
          </a:prstGeom>
        </p:spPr>
        <p:txBody>
          <a:bodyPr/>
          <a:lstStyle/>
          <a:p>
            <a:pPr defTabSz="914400">
              <a:defRPr sz="1100"/>
            </a:pPr>
            <a:r>
              <a:t>Простой случай зависимостей между View мы уже рассматривали, когда использовали атрибут anchor. Но что если нам нужно, чтобы положение View изменилось, если отобразилось другое View? Классический пример вы видели много раз. Показываем Snackbar и FAB автоматически приподнимается. И может быть, вы заметили, что это не работает, если FAB находится не в CoordinatorLayout. Всё дело в FloatingActionButton.Behavior. </a:t>
            </a:r>
          </a:p>
          <a:p>
            <a:pPr defTabSz="914400">
              <a:defRPr sz="1100"/>
            </a:pPr>
            <a:endParaRPr/>
          </a:p>
          <a:p>
            <a:pPr defTabSz="914400">
              <a:defRPr sz="1100"/>
            </a:pPr>
            <a:r>
              <a:t>Методы layoutDependsOn и onDependentViewChanged вызываются очень часто, не стоит инициализировать в них объекты.</a:t>
            </a:r>
          </a:p>
          <a:p>
            <a:pPr defTabSz="914400">
              <a:defRPr sz="1100"/>
            </a:pPr>
            <a:endParaRPr/>
          </a:p>
          <a:p>
            <a:pPr defTabSz="914400">
              <a:defRPr sz="1100"/>
            </a:pPr>
            <a:r>
              <a:t>Сразу оговорюсь, что приведённый код был актуален до 24.2.1. Сейчас всё стало несколько гибче. В каждый CoordinatorLayout.LayoutParams были добавлены два новых атрибута insetEdge (если у какой-то View установлен  равный по значению dodgeInsetEdges, то они будут сдвинуты) и dodgeInsetEdges, которые принимают в себя Gravity и можно задать через xml или код.</a:t>
            </a:r>
          </a:p>
          <a:p>
            <a:pPr defTabSz="914400">
              <a:defRPr sz="1100"/>
            </a:pPr>
            <a:endParaRPr/>
          </a:p>
          <a:p>
            <a:pPr defTabSz="914400">
              <a:defRPr sz="1100"/>
            </a:pPr>
            <a:r>
              <a:t> </a:t>
            </a:r>
          </a:p>
        </p:txBody>
      </p:sp>
    </p:spTree>
    <p:extLst>
      <p:ext uri="{BB962C8B-B14F-4D97-AF65-F5344CB8AC3E}">
        <p14:creationId xmlns:p14="http://schemas.microsoft.com/office/powerpoint/2010/main" val="7381319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Shape 246"/>
          <p:cNvSpPr>
            <a:spLocks noGrp="1" noRot="1" noChangeAspect="1"/>
          </p:cNvSpPr>
          <p:nvPr>
            <p:ph type="sldImg"/>
          </p:nvPr>
        </p:nvSpPr>
        <p:spPr>
          <a:xfrm>
            <a:off x="381000" y="685800"/>
            <a:ext cx="6096000" cy="3429000"/>
          </a:xfrm>
          <a:prstGeom prst="rect">
            <a:avLst/>
          </a:prstGeom>
        </p:spPr>
        <p:txBody>
          <a:bodyPr/>
          <a:lstStyle/>
          <a:p>
            <a:endParaRPr/>
          </a:p>
        </p:txBody>
      </p:sp>
      <p:sp>
        <p:nvSpPr>
          <p:cNvPr id="247" name="Shape 247"/>
          <p:cNvSpPr>
            <a:spLocks noGrp="1"/>
          </p:cNvSpPr>
          <p:nvPr>
            <p:ph type="body" sz="quarter" idx="1"/>
          </p:nvPr>
        </p:nvSpPr>
        <p:spPr>
          <a:prstGeom prst="rect">
            <a:avLst/>
          </a:prstGeom>
        </p:spPr>
        <p:txBody>
          <a:bodyPr/>
          <a:lstStyle/>
          <a:p>
            <a:pPr defTabSz="914400">
              <a:defRPr sz="1100"/>
            </a:pPr>
            <a:r>
              <a:t>Простой случай зависимостей между View мы уже рассматривали, когда использовали атрибут anchor. Но что если нам нужно, чтобы положение View изменилось, если отобразилось другое View? Классический пример вы видели много раз. Показываем Snackbar и FAB автоматически приподнимается. И может быть, вы заметили, что это не работает, если FAB находится не в CoordinatorLayout. Всё дело в FloatingActionButton.Behavior. </a:t>
            </a:r>
          </a:p>
          <a:p>
            <a:pPr defTabSz="914400">
              <a:defRPr sz="1100"/>
            </a:pPr>
            <a:endParaRPr/>
          </a:p>
          <a:p>
            <a:pPr defTabSz="914400">
              <a:defRPr sz="1100"/>
            </a:pPr>
            <a:r>
              <a:t>Методы layoutDependsOn и onDependentViewChanged вызываются очень часто, не стоит инициализировать в них объекты.</a:t>
            </a:r>
          </a:p>
          <a:p>
            <a:pPr defTabSz="914400">
              <a:defRPr sz="1100"/>
            </a:pPr>
            <a:endParaRPr/>
          </a:p>
          <a:p>
            <a:pPr defTabSz="914400">
              <a:defRPr sz="1100"/>
            </a:pPr>
            <a:r>
              <a:t>Сразу оговорюсь, что приведённый код был актуален до 24.2.1. Сейчас всё стало несколько гибче. В каждый CoordinatorLayout.LayoutParams были добавлены два новых атрибута insetEdge (если у какой-то View установлен  равный по значению dodgeInsetEdges, то они будут сдвинуты) и dodgeInsetEdges, которые принимают в себя Gravity и можно задать через xml или код.</a:t>
            </a:r>
          </a:p>
          <a:p>
            <a:pPr defTabSz="914400">
              <a:defRPr sz="1100"/>
            </a:pPr>
            <a:endParaRPr/>
          </a:p>
          <a:p>
            <a:pPr defTabSz="914400">
              <a:defRPr sz="1100"/>
            </a:pPr>
            <a:r>
              <a:t> </a:t>
            </a:r>
          </a:p>
        </p:txBody>
      </p:sp>
    </p:spTree>
    <p:extLst>
      <p:ext uri="{BB962C8B-B14F-4D97-AF65-F5344CB8AC3E}">
        <p14:creationId xmlns:p14="http://schemas.microsoft.com/office/powerpoint/2010/main" val="567945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Shape 252"/>
          <p:cNvSpPr>
            <a:spLocks noGrp="1" noRot="1" noChangeAspect="1"/>
          </p:cNvSpPr>
          <p:nvPr>
            <p:ph type="sldImg"/>
          </p:nvPr>
        </p:nvSpPr>
        <p:spPr>
          <a:xfrm>
            <a:off x="381000" y="685800"/>
            <a:ext cx="6096000" cy="3429000"/>
          </a:xfrm>
          <a:prstGeom prst="rect">
            <a:avLst/>
          </a:prstGeom>
        </p:spPr>
        <p:txBody>
          <a:bodyPr/>
          <a:lstStyle/>
          <a:p>
            <a:endParaRPr/>
          </a:p>
        </p:txBody>
      </p:sp>
      <p:sp>
        <p:nvSpPr>
          <p:cNvPr id="253" name="Shape 253"/>
          <p:cNvSpPr>
            <a:spLocks noGrp="1"/>
          </p:cNvSpPr>
          <p:nvPr>
            <p:ph type="body" sz="quarter" idx="1"/>
          </p:nvPr>
        </p:nvSpPr>
        <p:spPr>
          <a:prstGeom prst="rect">
            <a:avLst/>
          </a:prstGeom>
        </p:spPr>
        <p:txBody>
          <a:bodyPr/>
          <a:lstStyle/>
          <a:p>
            <a:pPr defTabSz="914400">
              <a:defRPr sz="1100"/>
            </a:pPr>
            <a:r>
              <a:t>В саппорт библиотеке есть классы, реализующие интерфейс NestedScrollingChild (NestedScrollView, RecyclerView), которые посылают nested scroll события первому родителю, который реализует интерфейс NestedScrollingParent. Поэтому CoodinatorLayot способен перехватывать такие события. Как только событие поступает к CoordinatorLayout, вызваются соотвнетствующие методы у Behavior.</a:t>
            </a:r>
          </a:p>
          <a:p>
            <a:pPr defTabSz="914400">
              <a:defRPr sz="1100"/>
            </a:pPr>
            <a:endParaRPr/>
          </a:p>
          <a:p>
            <a:pPr defTabSz="914400">
              <a:defRPr sz="1100"/>
            </a:pPr>
            <a:r>
              <a:t>Стоит помнить, что обычное скролирование (ScrollView) не тоже самое, что Nested Scroll и CoordinatorLayout не сможет их передать в Behavior.</a:t>
            </a:r>
          </a:p>
        </p:txBody>
      </p:sp>
    </p:spTree>
    <p:extLst>
      <p:ext uri="{BB962C8B-B14F-4D97-AF65-F5344CB8AC3E}">
        <p14:creationId xmlns:p14="http://schemas.microsoft.com/office/powerpoint/2010/main" val="1918642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noRot="1" noChangeAspect="1"/>
          </p:cNvSpPr>
          <p:nvPr>
            <p:ph type="sldImg"/>
          </p:nvPr>
        </p:nvSpPr>
        <p:spPr>
          <a:prstGeom prst="rect">
            <a:avLst/>
          </a:prstGeom>
        </p:spPr>
        <p:txBody>
          <a:bodyPr/>
          <a:lstStyle/>
          <a:p>
            <a:endParaRPr/>
          </a:p>
        </p:txBody>
      </p:sp>
      <p:sp>
        <p:nvSpPr>
          <p:cNvPr id="148" name="Shape 148"/>
          <p:cNvSpPr>
            <a:spLocks noGrp="1"/>
          </p:cNvSpPr>
          <p:nvPr>
            <p:ph type="body" sz="quarter" idx="1"/>
          </p:nvPr>
        </p:nvSpPr>
        <p:spPr>
          <a:prstGeom prst="rect">
            <a:avLst/>
          </a:prstGeom>
        </p:spPr>
        <p:txBody>
          <a:bodyPr/>
          <a:lstStyle/>
          <a:p>
            <a:pPr defTabSz="914400">
              <a:defRPr sz="1200"/>
            </a:pPr>
            <a:r>
              <a:t>В реальном мире предметы не возникают из ниоткуда и не исчезают в никуда — такое бывает только в кино. Поэтому в Material Design мы всё время думаем о том, как с помощью анимации в слоях и в «цифровых чернилах» давать пользователям подсказки о работе интерфейса.</a:t>
            </a:r>
            <a:endParaRPr sz="1100"/>
          </a:p>
          <a:p>
            <a:pPr defTabSz="914400">
              <a:defRPr sz="1100"/>
            </a:pPr>
            <a:endParaRPr sz="1100"/>
          </a:p>
          <a:p>
            <a:pPr defTabSz="914400">
              <a:defRPr sz="1200"/>
            </a:pPr>
            <a:r>
              <a:t>Можно сказать, что этот принцип является причиной появления CoordinatorLayout, так как в основе этого компонента лежит идея координации всех View внутри него. Возможно именно поэтому CoordinatorLayout размещается в пакете android.support.design (наряду с AppBarLayout, SnackBar, FAB и тд), а не в android.support:support-v4.</a:t>
            </a:r>
            <a:endParaRPr sz="1100"/>
          </a:p>
        </p:txBody>
      </p:sp>
    </p:spTree>
    <p:extLst>
      <p:ext uri="{BB962C8B-B14F-4D97-AF65-F5344CB8AC3E}">
        <p14:creationId xmlns:p14="http://schemas.microsoft.com/office/powerpoint/2010/main" val="1628137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xfrm>
            <a:off x="381000" y="685800"/>
            <a:ext cx="6096000" cy="3429000"/>
          </a:xfrm>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pPr defTabSz="914400">
              <a:defRPr sz="1100"/>
            </a:pPr>
            <a:r>
              <a:t>Стоит отметить некоторые нюансы.</a:t>
            </a:r>
          </a:p>
          <a:p>
            <a:pPr defTabSz="914400">
              <a:defRPr sz="1100"/>
            </a:pPr>
            <a:endParaRPr/>
          </a:p>
          <a:p>
            <a:pPr defTabSz="914400">
              <a:defRPr sz="1100"/>
            </a:pPr>
            <a:r>
              <a:t> Стандартно, View, реализующая интерфейс NestedScrollngChild использует NestedScrollingChildHelper, который отсылает события только для первого NestedScrollngParent. Поэтому стоит избегать вложенные CoordinatorLayout. </a:t>
            </a:r>
          </a:p>
          <a:p>
            <a:pPr defTabSz="914400">
              <a:defRPr sz="1100"/>
            </a:pPr>
            <a:endParaRPr/>
          </a:p>
          <a:p>
            <a:pPr defTabSz="914400">
              <a:defRPr sz="1100"/>
            </a:pPr>
            <a:r>
              <a:t>Второй нюанс в том, что не стоит путать обычное скроллирование, например ScrollView  и Nested Scroll. Обычное скроллирование не перехватывается с помощью CoordinatorLayout.</a:t>
            </a:r>
          </a:p>
        </p:txBody>
      </p:sp>
    </p:spTree>
    <p:extLst>
      <p:ext uri="{BB962C8B-B14F-4D97-AF65-F5344CB8AC3E}">
        <p14:creationId xmlns:p14="http://schemas.microsoft.com/office/powerpoint/2010/main" val="148945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Shape 278"/>
          <p:cNvSpPr>
            <a:spLocks noGrp="1" noRot="1" noChangeAspect="1"/>
          </p:cNvSpPr>
          <p:nvPr>
            <p:ph type="sldImg"/>
          </p:nvPr>
        </p:nvSpPr>
        <p:spPr>
          <a:xfrm>
            <a:off x="381000" y="685800"/>
            <a:ext cx="6096000" cy="3429000"/>
          </a:xfrm>
          <a:prstGeom prst="rect">
            <a:avLst/>
          </a:prstGeom>
        </p:spPr>
        <p:txBody>
          <a:bodyPr/>
          <a:lstStyle/>
          <a:p>
            <a:endParaRPr/>
          </a:p>
        </p:txBody>
      </p:sp>
      <p:sp>
        <p:nvSpPr>
          <p:cNvPr id="279" name="Shape 279"/>
          <p:cNvSpPr>
            <a:spLocks noGrp="1"/>
          </p:cNvSpPr>
          <p:nvPr>
            <p:ph type="body" sz="quarter" idx="1"/>
          </p:nvPr>
        </p:nvSpPr>
        <p:spPr>
          <a:prstGeom prst="rect">
            <a:avLst/>
          </a:prstGeom>
        </p:spPr>
        <p:txBody>
          <a:bodyPr/>
          <a:lstStyle>
            <a:lvl1pPr defTabSz="914400">
              <a:defRPr sz="1100"/>
            </a:lvl1pPr>
          </a:lstStyle>
          <a:p>
            <a:r>
              <a:t>Для чего же всё это нужно? Для довольно часто теперь используемого скрытия View при скролировании. FAB или BottomNavigation как на слайде. На сайте приведён пример кода, реализующий такое поведение.</a:t>
            </a:r>
          </a:p>
        </p:txBody>
      </p:sp>
    </p:spTree>
    <p:extLst>
      <p:ext uri="{BB962C8B-B14F-4D97-AF65-F5344CB8AC3E}">
        <p14:creationId xmlns:p14="http://schemas.microsoft.com/office/powerpoint/2010/main" val="1224834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Shape 284"/>
          <p:cNvSpPr>
            <a:spLocks noGrp="1" noRot="1" noChangeAspect="1"/>
          </p:cNvSpPr>
          <p:nvPr>
            <p:ph type="sldImg"/>
          </p:nvPr>
        </p:nvSpPr>
        <p:spPr>
          <a:xfrm>
            <a:off x="381000" y="685800"/>
            <a:ext cx="6096000" cy="3429000"/>
          </a:xfrm>
          <a:prstGeom prst="rect">
            <a:avLst/>
          </a:prstGeom>
        </p:spPr>
        <p:txBody>
          <a:bodyPr/>
          <a:lstStyle/>
          <a:p>
            <a:endParaRPr/>
          </a:p>
        </p:txBody>
      </p:sp>
      <p:sp>
        <p:nvSpPr>
          <p:cNvPr id="285" name="Shape 285"/>
          <p:cNvSpPr>
            <a:spLocks noGrp="1"/>
          </p:cNvSpPr>
          <p:nvPr>
            <p:ph type="body" sz="quarter" idx="1"/>
          </p:nvPr>
        </p:nvSpPr>
        <p:spPr>
          <a:prstGeom prst="rect">
            <a:avLst/>
          </a:prstGeom>
        </p:spPr>
        <p:txBody>
          <a:bodyPr/>
          <a:lstStyle>
            <a:lvl1pPr defTabSz="914400">
              <a:defRPr sz="1100"/>
            </a:lvl1pPr>
          </a:lstStyle>
          <a:p>
            <a:r>
              <a:t>В Support Library уже есть набор Behavior, который можно использовать</a:t>
            </a:r>
          </a:p>
        </p:txBody>
      </p:sp>
    </p:spTree>
    <p:extLst>
      <p:ext uri="{BB962C8B-B14F-4D97-AF65-F5344CB8AC3E}">
        <p14:creationId xmlns:p14="http://schemas.microsoft.com/office/powerpoint/2010/main" val="84113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Shape 302"/>
          <p:cNvSpPr>
            <a:spLocks noGrp="1" noRot="1" noChangeAspect="1"/>
          </p:cNvSpPr>
          <p:nvPr>
            <p:ph type="sldImg"/>
          </p:nvPr>
        </p:nvSpPr>
        <p:spPr>
          <a:xfrm>
            <a:off x="381000" y="685800"/>
            <a:ext cx="6096000" cy="3429000"/>
          </a:xfrm>
          <a:prstGeom prst="rect">
            <a:avLst/>
          </a:prstGeom>
        </p:spPr>
        <p:txBody>
          <a:bodyPr/>
          <a:lstStyle/>
          <a:p>
            <a:endParaRPr/>
          </a:p>
        </p:txBody>
      </p:sp>
      <p:sp>
        <p:nvSpPr>
          <p:cNvPr id="303" name="Shape 303"/>
          <p:cNvSpPr>
            <a:spLocks noGrp="1"/>
          </p:cNvSpPr>
          <p:nvPr>
            <p:ph type="body" sz="quarter" idx="1"/>
          </p:nvPr>
        </p:nvSpPr>
        <p:spPr>
          <a:prstGeom prst="rect">
            <a:avLst/>
          </a:prstGeom>
        </p:spPr>
        <p:txBody>
          <a:bodyPr/>
          <a:lstStyle>
            <a:lvl1pPr defTabSz="914400">
              <a:defRPr sz="1100"/>
            </a:lvl1pPr>
          </a:lstStyle>
          <a:p>
            <a:r>
              <a:t>На выходе в начале списка окажутся зависимые View и только затем View, от которых зависят. Но так как важно, чтобы onLayout у View от которых зависят, выполнился вначале, мы переворачиваем этот список.</a:t>
            </a:r>
          </a:p>
        </p:txBody>
      </p:sp>
    </p:spTree>
    <p:extLst>
      <p:ext uri="{BB962C8B-B14F-4D97-AF65-F5344CB8AC3E}">
        <p14:creationId xmlns:p14="http://schemas.microsoft.com/office/powerpoint/2010/main" val="17827862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Shape 308"/>
          <p:cNvSpPr>
            <a:spLocks noGrp="1" noRot="1" noChangeAspect="1"/>
          </p:cNvSpPr>
          <p:nvPr>
            <p:ph type="sldImg"/>
          </p:nvPr>
        </p:nvSpPr>
        <p:spPr>
          <a:xfrm>
            <a:off x="381000" y="685800"/>
            <a:ext cx="6096000" cy="3429000"/>
          </a:xfrm>
          <a:prstGeom prst="rect">
            <a:avLst/>
          </a:prstGeom>
        </p:spPr>
        <p:txBody>
          <a:bodyPr/>
          <a:lstStyle/>
          <a:p>
            <a:endParaRPr/>
          </a:p>
        </p:txBody>
      </p:sp>
      <p:sp>
        <p:nvSpPr>
          <p:cNvPr id="309" name="Shape 309"/>
          <p:cNvSpPr>
            <a:spLocks noGrp="1"/>
          </p:cNvSpPr>
          <p:nvPr>
            <p:ph type="body" sz="quarter" idx="1"/>
          </p:nvPr>
        </p:nvSpPr>
        <p:spPr>
          <a:prstGeom prst="rect">
            <a:avLst/>
          </a:prstGeom>
        </p:spPr>
        <p:txBody>
          <a:bodyPr/>
          <a:lstStyle/>
          <a:p>
            <a:pPr defTabSz="914400">
              <a:defRPr sz="1100"/>
            </a:pPr>
            <a:r>
              <a:t>Стоит отметить основные методы, в которых происходит “волшебство” CoordinatorLayout.</a:t>
            </a:r>
          </a:p>
          <a:p>
            <a:pPr defTabSz="914400">
              <a:defRPr sz="1100"/>
            </a:pPr>
            <a:endParaRPr/>
          </a:p>
          <a:p>
            <a:pPr marL="228600" defTabSz="914400">
              <a:defRPr sz="1100"/>
            </a:pPr>
            <a:r>
              <a:t>Полная перестройка графа происходит всякий раз, как CoordinatorLayout вызывает метод onMeasure().</a:t>
            </a:r>
          </a:p>
          <a:p>
            <a:pPr marL="228600" defTabSz="914400">
              <a:defRPr sz="1100"/>
            </a:pPr>
            <a:r>
              <a:t>Каждый раз, когда срабатывает слушатель OnPreDrawListener происходят вызовы методов у Behavior, поэтому, как я говорил ранее, не нужно производить инициализацию в них.</a:t>
            </a:r>
          </a:p>
          <a:p>
            <a:pPr marL="228600" defTabSz="914400">
              <a:defRPr sz="1100"/>
            </a:pPr>
            <a:r>
              <a:t>onChildViewsChanged() основной метод, на который стоит обратить внимание, именно он вызывает эти методы.</a:t>
            </a:r>
          </a:p>
        </p:txBody>
      </p:sp>
    </p:spTree>
    <p:extLst>
      <p:ext uri="{BB962C8B-B14F-4D97-AF65-F5344CB8AC3E}">
        <p14:creationId xmlns:p14="http://schemas.microsoft.com/office/powerpoint/2010/main" val="1596744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xfrm>
            <a:off x="381000" y="685800"/>
            <a:ext cx="6096000" cy="3429000"/>
          </a:xfrm>
          <a:prstGeom prst="rect">
            <a:avLst/>
          </a:prstGeom>
        </p:spPr>
        <p:txBody>
          <a:bodyPr/>
          <a:lstStyle/>
          <a:p>
            <a:endParaRPr/>
          </a:p>
        </p:txBody>
      </p:sp>
      <p:sp>
        <p:nvSpPr>
          <p:cNvPr id="159" name="Shape 159"/>
          <p:cNvSpPr>
            <a:spLocks noGrp="1"/>
          </p:cNvSpPr>
          <p:nvPr>
            <p:ph type="body" sz="quarter" idx="1"/>
          </p:nvPr>
        </p:nvSpPr>
        <p:spPr>
          <a:prstGeom prst="rect">
            <a:avLst/>
          </a:prstGeom>
        </p:spPr>
        <p:txBody>
          <a:bodyPr/>
          <a:lstStyle/>
          <a:p>
            <a:pPr defTabSz="914400">
              <a:defRPr sz="1100"/>
            </a:pPr>
            <a:r>
              <a:t>Начнём с простого примера. У нас есть CoordinatorLayout, внутри которого находится две View (разметка на слайде упрощена упрощена, чтобы поместиться на слайд). Мы хотим, чтобы TextView(</a:t>
            </a:r>
            <a:r>
              <a:rPr b="1"/>
              <a:t>first</a:t>
            </a:r>
            <a:r>
              <a:t>) следовало бы позади TextView(</a:t>
            </a:r>
            <a:r>
              <a:rPr b="1"/>
              <a:t>second</a:t>
            </a:r>
            <a:r>
              <a:t>), если TextView(</a:t>
            </a:r>
            <a:r>
              <a:rPr b="1"/>
              <a:t>second</a:t>
            </a:r>
            <a:r>
              <a:t>) изменяет своё местоположение. Реализовать это возможно с помощью указания нескольких атрибутов в разметке.</a:t>
            </a:r>
          </a:p>
        </p:txBody>
      </p:sp>
    </p:spTree>
    <p:extLst>
      <p:ext uri="{BB962C8B-B14F-4D97-AF65-F5344CB8AC3E}">
        <p14:creationId xmlns:p14="http://schemas.microsoft.com/office/powerpoint/2010/main" val="872903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noRot="1" noChangeAspect="1"/>
          </p:cNvSpPr>
          <p:nvPr>
            <p:ph type="sldImg"/>
          </p:nvPr>
        </p:nvSpPr>
        <p:spPr>
          <a:xfrm>
            <a:off x="381000" y="685800"/>
            <a:ext cx="6096000" cy="3429000"/>
          </a:xfrm>
          <a:prstGeom prst="rect">
            <a:avLst/>
          </a:prstGeom>
        </p:spPr>
        <p:txBody>
          <a:bodyPr/>
          <a:lstStyle/>
          <a:p>
            <a:endParaRPr/>
          </a:p>
        </p:txBody>
      </p:sp>
      <p:sp>
        <p:nvSpPr>
          <p:cNvPr id="165" name="Shape 165"/>
          <p:cNvSpPr>
            <a:spLocks noGrp="1"/>
          </p:cNvSpPr>
          <p:nvPr>
            <p:ph type="body" sz="quarter" idx="1"/>
          </p:nvPr>
        </p:nvSpPr>
        <p:spPr>
          <a:prstGeom prst="rect">
            <a:avLst/>
          </a:prstGeom>
        </p:spPr>
        <p:txBody>
          <a:bodyPr/>
          <a:lstStyle/>
          <a:p>
            <a:pPr defTabSz="914400">
              <a:defRPr sz="1100"/>
            </a:pPr>
            <a:r>
              <a:t>Начнём с простого примера. У нас есть CoordinatorLayout, внутри которого находится две View (разметка на слайде упрощена упрощена, чтобы поместиться на слайд). Мы хотим, чтобы TextView(</a:t>
            </a:r>
            <a:r>
              <a:rPr b="1"/>
              <a:t>first</a:t>
            </a:r>
            <a:r>
              <a:t>) следовало бы позади TextView(</a:t>
            </a:r>
            <a:r>
              <a:rPr b="1"/>
              <a:t>second</a:t>
            </a:r>
            <a:r>
              <a:t>), если TextView(</a:t>
            </a:r>
            <a:r>
              <a:rPr b="1"/>
              <a:t>second</a:t>
            </a:r>
            <a:r>
              <a:t>) изменяет своё местоположение. Реализовать это возможно с помощью указания нескольких атрибутов в разметке.</a:t>
            </a:r>
          </a:p>
        </p:txBody>
      </p:sp>
    </p:spTree>
    <p:extLst>
      <p:ext uri="{BB962C8B-B14F-4D97-AF65-F5344CB8AC3E}">
        <p14:creationId xmlns:p14="http://schemas.microsoft.com/office/powerpoint/2010/main" val="1435004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noRot="1" noChangeAspect="1"/>
          </p:cNvSpPr>
          <p:nvPr>
            <p:ph type="sldImg"/>
          </p:nvPr>
        </p:nvSpPr>
        <p:spPr>
          <a:xfrm>
            <a:off x="381000" y="685800"/>
            <a:ext cx="6096000" cy="3429000"/>
          </a:xfrm>
          <a:prstGeom prst="rect">
            <a:avLst/>
          </a:prstGeom>
        </p:spPr>
        <p:txBody>
          <a:bodyPr/>
          <a:lstStyle/>
          <a:p>
            <a:endParaRPr/>
          </a:p>
        </p:txBody>
      </p:sp>
      <p:sp>
        <p:nvSpPr>
          <p:cNvPr id="171" name="Shape 171"/>
          <p:cNvSpPr>
            <a:spLocks noGrp="1"/>
          </p:cNvSpPr>
          <p:nvPr>
            <p:ph type="body" sz="quarter" idx="1"/>
          </p:nvPr>
        </p:nvSpPr>
        <p:spPr>
          <a:prstGeom prst="rect">
            <a:avLst/>
          </a:prstGeom>
        </p:spPr>
        <p:txBody>
          <a:bodyPr/>
          <a:lstStyle/>
          <a:p>
            <a:pPr defTabSz="914400">
              <a:defRPr sz="1100"/>
            </a:pPr>
            <a:r>
              <a:t>Через код создадим анимацию FrameLayout, внутри которого лежит TextView(</a:t>
            </a:r>
            <a:r>
              <a:rPr b="1"/>
              <a:t>second</a:t>
            </a:r>
            <a:r>
              <a:t>)</a:t>
            </a:r>
          </a:p>
        </p:txBody>
      </p:sp>
    </p:spTree>
    <p:extLst>
      <p:ext uri="{BB962C8B-B14F-4D97-AF65-F5344CB8AC3E}">
        <p14:creationId xmlns:p14="http://schemas.microsoft.com/office/powerpoint/2010/main" val="1874603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noRot="1" noChangeAspect="1"/>
          </p:cNvSpPr>
          <p:nvPr>
            <p:ph type="sldImg"/>
          </p:nvPr>
        </p:nvSpPr>
        <p:spPr>
          <a:xfrm>
            <a:off x="381000" y="685800"/>
            <a:ext cx="6096000" cy="3429000"/>
          </a:xfrm>
          <a:prstGeom prst="rect">
            <a:avLst/>
          </a:prstGeom>
        </p:spPr>
        <p:txBody>
          <a:bodyPr/>
          <a:lstStyle/>
          <a:p>
            <a:endParaRPr/>
          </a:p>
        </p:txBody>
      </p:sp>
      <p:sp>
        <p:nvSpPr>
          <p:cNvPr id="177" name="Shape 177"/>
          <p:cNvSpPr>
            <a:spLocks noGrp="1"/>
          </p:cNvSpPr>
          <p:nvPr>
            <p:ph type="body" sz="quarter" idx="1"/>
          </p:nvPr>
        </p:nvSpPr>
        <p:spPr>
          <a:prstGeom prst="rect">
            <a:avLst/>
          </a:prstGeom>
        </p:spPr>
        <p:txBody>
          <a:bodyPr/>
          <a:lstStyle/>
          <a:p>
            <a:pPr defTabSz="914400">
              <a:defRPr sz="1100"/>
            </a:pPr>
            <a:r>
              <a:t>На слайде представлено итоговое поведение. Просто, не правда ли? Всего пару строчек через XML. Отмечу, что неважен порядок View внутри CoordinatorLayout при использовании </a:t>
            </a:r>
            <a:r>
              <a:rPr b="1"/>
              <a:t>layout_anchor.</a:t>
            </a:r>
            <a:r>
              <a:t> Сам CoordinatorLayout сортирует View внутри себя таким образом, чтобы onLayout у зависымых View вызывались после главных View. Подробнее я расскажу позже.</a:t>
            </a:r>
          </a:p>
        </p:txBody>
      </p:sp>
    </p:spTree>
    <p:extLst>
      <p:ext uri="{BB962C8B-B14F-4D97-AF65-F5344CB8AC3E}">
        <p14:creationId xmlns:p14="http://schemas.microsoft.com/office/powerpoint/2010/main" val="725817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noRot="1" noChangeAspect="1"/>
          </p:cNvSpPr>
          <p:nvPr>
            <p:ph type="sldImg"/>
          </p:nvPr>
        </p:nvSpPr>
        <p:spPr>
          <a:xfrm>
            <a:off x="381000" y="685800"/>
            <a:ext cx="6096000" cy="3429000"/>
          </a:xfrm>
          <a:prstGeom prst="rect">
            <a:avLst/>
          </a:prstGeom>
        </p:spPr>
        <p:txBody>
          <a:bodyPr/>
          <a:lstStyle/>
          <a:p>
            <a:endParaRPr/>
          </a:p>
        </p:txBody>
      </p:sp>
      <p:sp>
        <p:nvSpPr>
          <p:cNvPr id="184" name="Shape 184"/>
          <p:cNvSpPr>
            <a:spLocks noGrp="1"/>
          </p:cNvSpPr>
          <p:nvPr>
            <p:ph type="body" sz="quarter" idx="1"/>
          </p:nvPr>
        </p:nvSpPr>
        <p:spPr>
          <a:prstGeom prst="rect">
            <a:avLst/>
          </a:prstGeom>
        </p:spPr>
        <p:txBody>
          <a:bodyPr/>
          <a:lstStyle>
            <a:lvl1pPr defTabSz="914400">
              <a:defRPr sz="1100"/>
            </a:lvl1pPr>
          </a:lstStyle>
          <a:p>
            <a:r>
              <a:t>Вам всем наверняка известен дизайнерский паттерн, который изображён на слайде. Когда Floating Action Button “прикрепляется” к границе Toolbar или любой другой View. Это легко решаемо при помощи CoordinatorLayout.</a:t>
            </a:r>
          </a:p>
        </p:txBody>
      </p:sp>
    </p:spTree>
    <p:extLst>
      <p:ext uri="{BB962C8B-B14F-4D97-AF65-F5344CB8AC3E}">
        <p14:creationId xmlns:p14="http://schemas.microsoft.com/office/powerpoint/2010/main" val="1107120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noRot="1" noChangeAspect="1"/>
          </p:cNvSpPr>
          <p:nvPr>
            <p:ph type="sldImg"/>
          </p:nvPr>
        </p:nvSpPr>
        <p:spPr>
          <a:prstGeom prst="rect">
            <a:avLst/>
          </a:prstGeom>
        </p:spPr>
        <p:txBody>
          <a:bodyPr/>
          <a:lstStyle/>
          <a:p>
            <a:endParaRPr/>
          </a:p>
        </p:txBody>
      </p:sp>
      <p:sp>
        <p:nvSpPr>
          <p:cNvPr id="189" name="Shape 189"/>
          <p:cNvSpPr>
            <a:spLocks noGrp="1"/>
          </p:cNvSpPr>
          <p:nvPr>
            <p:ph type="body" sz="quarter" idx="1"/>
          </p:nvPr>
        </p:nvSpPr>
        <p:spPr>
          <a:prstGeom prst="rect">
            <a:avLst/>
          </a:prstGeom>
        </p:spPr>
        <p:txBody>
          <a:bodyPr/>
          <a:lstStyle/>
          <a:p>
            <a:pPr defTabSz="914400">
              <a:defRPr sz="1100"/>
            </a:pPr>
            <a:r>
              <a:t>Если не вдаваться в подробности реализации CoordinatorLayout, то визуально он отображает вложенные View, как FrameLayout. Но у CoordinatorLayout.LayoutParams есть важное отличие в виде </a:t>
            </a:r>
            <a:r>
              <a:rPr b="1"/>
              <a:t>behavior. </a:t>
            </a:r>
            <a:r>
              <a:t>Для чего он нужен?</a:t>
            </a:r>
            <a:r>
              <a:rPr b="1"/>
              <a:t> </a:t>
            </a:r>
            <a:r>
              <a:t>Во время разработки приложений, часто возникают ситуации, когда одна View должна отреагировать на изменение состояния другой View. Именно для перехвата таких изменений и был создан Behavior. Можно сказать, что это основа CoordinatorLayout.</a:t>
            </a:r>
          </a:p>
        </p:txBody>
      </p:sp>
    </p:spTree>
    <p:extLst>
      <p:ext uri="{BB962C8B-B14F-4D97-AF65-F5344CB8AC3E}">
        <p14:creationId xmlns:p14="http://schemas.microsoft.com/office/powerpoint/2010/main" val="1569824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noRot="1" noChangeAspect="1"/>
          </p:cNvSpPr>
          <p:nvPr>
            <p:ph type="sldImg"/>
          </p:nvPr>
        </p:nvSpPr>
        <p:spPr>
          <a:xfrm>
            <a:off x="381000" y="685800"/>
            <a:ext cx="6096000" cy="3429000"/>
          </a:xfrm>
          <a:prstGeom prst="rect">
            <a:avLst/>
          </a:prstGeom>
        </p:spPr>
        <p:txBody>
          <a:bodyPr/>
          <a:lstStyle/>
          <a:p>
            <a:endParaRPr/>
          </a:p>
        </p:txBody>
      </p:sp>
      <p:sp>
        <p:nvSpPr>
          <p:cNvPr id="198" name="Shape 198"/>
          <p:cNvSpPr>
            <a:spLocks noGrp="1"/>
          </p:cNvSpPr>
          <p:nvPr>
            <p:ph type="body" sz="quarter" idx="1"/>
          </p:nvPr>
        </p:nvSpPr>
        <p:spPr>
          <a:prstGeom prst="rect">
            <a:avLst/>
          </a:prstGeom>
        </p:spPr>
        <p:txBody>
          <a:bodyPr/>
          <a:lstStyle/>
          <a:p>
            <a:pPr defTabSz="914400">
              <a:defRPr sz="1100"/>
            </a:pPr>
            <a:r>
              <a:t>Чтобы создать свой Behavior, необходимо унаследоваться от CoordinatorLayout.Behavior, указав тип View к которому можно применить этот Behavior. Можно оставить просто View, тогда он будет применим ко всем View вашего приложения.</a:t>
            </a:r>
          </a:p>
          <a:p>
            <a:pPr defTabSz="914400">
              <a:defRPr sz="1100"/>
            </a:pPr>
            <a:endParaRPr/>
          </a:p>
          <a:p>
            <a:pPr defTabSz="914400">
              <a:defRPr sz="1100"/>
            </a:pPr>
            <a:r>
              <a:t>Далее, у любого behavior должно быть как минимум 2 конструктора:</a:t>
            </a:r>
          </a:p>
          <a:p>
            <a:pPr marL="228600" defTabSz="914400">
              <a:defRPr sz="1100"/>
            </a:pPr>
            <a:r>
              <a:t>Конструктор, который мы будем использовать при инициализации FancyBehavior. Мы можем передать любое количество аргументов.</a:t>
            </a:r>
          </a:p>
          <a:p>
            <a:pPr marL="228600" defTabSz="914400">
              <a:defRPr sz="1100"/>
            </a:pPr>
            <a:r>
              <a:t>Конструктор, который будет использоваться при инициализации FancyBehavior через xml разметку. В этом случае, у конструктора должно быть 2 аргумента - Context и AttributeSet. Мы можем извлечь атрибуты, указанные в xml, по аналогии с конструктором View. Стоит упомянуть, что кастомные атрибуты принято начинать с префикса behavior_, по аналогии с layout_, указывая что этот атрибут обрабатывается Behavior, а не самой View</a:t>
            </a:r>
          </a:p>
          <a:p>
            <a:pPr defTabSz="914400">
              <a:defRPr sz="1100"/>
            </a:pPr>
            <a:endParaRPr/>
          </a:p>
          <a:p>
            <a:pPr defTabSz="914400">
              <a:defRPr sz="1100"/>
            </a:pPr>
            <a:r>
              <a:t>Далее рассмотрим как подключить наш FancyBehavior к View..</a:t>
            </a:r>
          </a:p>
        </p:txBody>
      </p:sp>
    </p:spTree>
    <p:extLst>
      <p:ext uri="{BB962C8B-B14F-4D97-AF65-F5344CB8AC3E}">
        <p14:creationId xmlns:p14="http://schemas.microsoft.com/office/powerpoint/2010/main" val="63864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2" name="Shape 12"/>
          <p:cNvSpPr/>
          <p:nvPr/>
        </p:nvSpPr>
        <p:spPr>
          <a:xfrm>
            <a:off x="18687293" y="8471699"/>
            <a:ext cx="1499201" cy="1"/>
          </a:xfrm>
          <a:prstGeom prst="line">
            <a:avLst/>
          </a:prstGeom>
          <a:ln w="203200">
            <a:solidFill>
              <a:srgbClr val="B3A77D"/>
            </a:solidFill>
          </a:ln>
        </p:spPr>
        <p:txBody>
          <a:bodyPr lIns="121919" tIns="121919" rIns="121919" bIns="121919"/>
          <a:lstStyle/>
          <a:p>
            <a:endParaRPr/>
          </a:p>
        </p:txBody>
      </p:sp>
      <p:sp>
        <p:nvSpPr>
          <p:cNvPr id="13" name="Shape 13"/>
          <p:cNvSpPr/>
          <p:nvPr/>
        </p:nvSpPr>
        <p:spPr>
          <a:xfrm>
            <a:off x="4200090" y="8422002"/>
            <a:ext cx="1499201" cy="1"/>
          </a:xfrm>
          <a:prstGeom prst="line">
            <a:avLst/>
          </a:prstGeom>
          <a:ln w="203200">
            <a:solidFill>
              <a:srgbClr val="B3A77D"/>
            </a:solidFill>
          </a:ln>
        </p:spPr>
        <p:txBody>
          <a:bodyPr lIns="121919" tIns="121919" rIns="121919" bIns="121919"/>
          <a:lstStyle/>
          <a:p>
            <a:endParaRPr/>
          </a:p>
        </p:txBody>
      </p:sp>
      <p:grpSp>
        <p:nvGrpSpPr>
          <p:cNvPr id="16" name="Group 16"/>
          <p:cNvGrpSpPr/>
          <p:nvPr/>
        </p:nvGrpSpPr>
        <p:grpSpPr>
          <a:xfrm>
            <a:off x="2677718" y="2728786"/>
            <a:ext cx="19031111" cy="406401"/>
            <a:chOff x="0" y="0"/>
            <a:chExt cx="19031109" cy="406400"/>
          </a:xfrm>
        </p:grpSpPr>
        <p:sp>
          <p:nvSpPr>
            <p:cNvPr id="14" name="Shape 14"/>
            <p:cNvSpPr/>
            <p:nvPr/>
          </p:nvSpPr>
          <p:spPr>
            <a:xfrm flipH="1" flipV="1">
              <a:off x="-1" y="0"/>
              <a:ext cx="19031111" cy="1"/>
            </a:xfrm>
            <a:prstGeom prst="line">
              <a:avLst/>
            </a:prstGeom>
            <a:noFill/>
            <a:ln w="203200" cap="flat">
              <a:solidFill>
                <a:schemeClr val="accent3"/>
              </a:solidFill>
              <a:prstDash val="solid"/>
              <a:round/>
            </a:ln>
            <a:effectLst/>
          </p:spPr>
          <p:txBody>
            <a:bodyPr wrap="square" lIns="121919" tIns="121919" rIns="121919" bIns="121919" numCol="1" anchor="t">
              <a:noAutofit/>
            </a:bodyPr>
            <a:lstStyle/>
            <a:p>
              <a:endParaRPr/>
            </a:p>
          </p:txBody>
        </p:sp>
        <p:sp>
          <p:nvSpPr>
            <p:cNvPr id="15" name="Shape 15"/>
            <p:cNvSpPr/>
            <p:nvPr/>
          </p:nvSpPr>
          <p:spPr>
            <a:xfrm flipH="1" flipV="1">
              <a:off x="-1" y="406399"/>
              <a:ext cx="19031111" cy="2"/>
            </a:xfrm>
            <a:prstGeom prst="line">
              <a:avLst/>
            </a:prstGeom>
            <a:noFill/>
            <a:ln w="25400" cap="flat">
              <a:solidFill>
                <a:schemeClr val="accent3"/>
              </a:solidFill>
              <a:prstDash val="solid"/>
              <a:round/>
            </a:ln>
            <a:effectLst/>
          </p:spPr>
          <p:txBody>
            <a:bodyPr wrap="square" lIns="121919" tIns="121919" rIns="121919" bIns="121919" numCol="1" anchor="t">
              <a:noAutofit/>
            </a:bodyPr>
            <a:lstStyle/>
            <a:p>
              <a:endParaRPr/>
            </a:p>
          </p:txBody>
        </p:sp>
      </p:grpSp>
      <p:grpSp>
        <p:nvGrpSpPr>
          <p:cNvPr id="19" name="Group 19"/>
          <p:cNvGrpSpPr/>
          <p:nvPr/>
        </p:nvGrpSpPr>
        <p:grpSpPr>
          <a:xfrm>
            <a:off x="2677735" y="10584266"/>
            <a:ext cx="19031111" cy="406401"/>
            <a:chOff x="0" y="0"/>
            <a:chExt cx="19031109" cy="406400"/>
          </a:xfrm>
        </p:grpSpPr>
        <p:sp>
          <p:nvSpPr>
            <p:cNvPr id="17" name="Shape 17"/>
            <p:cNvSpPr/>
            <p:nvPr/>
          </p:nvSpPr>
          <p:spPr>
            <a:xfrm>
              <a:off x="0" y="406400"/>
              <a:ext cx="19031110" cy="0"/>
            </a:xfrm>
            <a:prstGeom prst="line">
              <a:avLst/>
            </a:prstGeom>
            <a:noFill/>
            <a:ln w="203200" cap="flat">
              <a:solidFill>
                <a:schemeClr val="accent3"/>
              </a:solidFill>
              <a:prstDash val="solid"/>
              <a:round/>
            </a:ln>
            <a:effectLst/>
          </p:spPr>
          <p:txBody>
            <a:bodyPr wrap="square" lIns="121919" tIns="121919" rIns="121919" bIns="121919" numCol="1" anchor="t">
              <a:noAutofit/>
            </a:bodyPr>
            <a:lstStyle/>
            <a:p>
              <a:endParaRPr/>
            </a:p>
          </p:txBody>
        </p:sp>
        <p:sp>
          <p:nvSpPr>
            <p:cNvPr id="18" name="Shape 18"/>
            <p:cNvSpPr/>
            <p:nvPr/>
          </p:nvSpPr>
          <p:spPr>
            <a:xfrm>
              <a:off x="0" y="-1"/>
              <a:ext cx="19031110" cy="1"/>
            </a:xfrm>
            <a:prstGeom prst="line">
              <a:avLst/>
            </a:prstGeom>
            <a:noFill/>
            <a:ln w="25400" cap="flat">
              <a:solidFill>
                <a:schemeClr val="accent3"/>
              </a:solidFill>
              <a:prstDash val="solid"/>
              <a:round/>
            </a:ln>
            <a:effectLst/>
          </p:spPr>
          <p:txBody>
            <a:bodyPr wrap="square" lIns="121919" tIns="121919" rIns="121919" bIns="121919" numCol="1" anchor="t">
              <a:noAutofit/>
            </a:bodyPr>
            <a:lstStyle/>
            <a:p>
              <a:endParaRPr/>
            </a:p>
          </p:txBody>
        </p:sp>
      </p:grpSp>
      <p:sp>
        <p:nvSpPr>
          <p:cNvPr id="20" name="Shape 20"/>
          <p:cNvSpPr>
            <a:spLocks noGrp="1"/>
          </p:cNvSpPr>
          <p:nvPr>
            <p:ph type="title"/>
          </p:nvPr>
        </p:nvSpPr>
        <p:spPr>
          <a:xfrm>
            <a:off x="2677733" y="4671370"/>
            <a:ext cx="19031202" cy="2726401"/>
          </a:xfrm>
          <a:prstGeom prst="rect">
            <a:avLst/>
          </a:prstGeom>
        </p:spPr>
        <p:txBody>
          <a:bodyPr anchor="b"/>
          <a:lstStyle>
            <a:lvl1pPr algn="ctr">
              <a:defRPr sz="14400"/>
            </a:lvl1pPr>
          </a:lstStyle>
          <a:p>
            <a:r>
              <a:t>Текст заголовка</a:t>
            </a:r>
          </a:p>
        </p:txBody>
      </p:sp>
      <p:sp>
        <p:nvSpPr>
          <p:cNvPr id="21" name="Shape 21"/>
          <p:cNvSpPr>
            <a:spLocks noGrp="1"/>
          </p:cNvSpPr>
          <p:nvPr>
            <p:ph type="body" sz="quarter" idx="1"/>
          </p:nvPr>
        </p:nvSpPr>
        <p:spPr>
          <a:xfrm>
            <a:off x="5699266" y="7600104"/>
            <a:ext cx="12988001" cy="2113601"/>
          </a:xfrm>
          <a:prstGeom prst="rect">
            <a:avLst/>
          </a:prstGeom>
        </p:spPr>
        <p:txBody>
          <a:bodyPr/>
          <a:lstStyle>
            <a:lvl1pPr algn="ctr">
              <a:lnSpc>
                <a:spcPct val="100000"/>
              </a:lnSpc>
              <a:spcBef>
                <a:spcPts val="0"/>
              </a:spcBef>
              <a:defRPr sz="6400"/>
            </a:lvl1pPr>
            <a:lvl2pPr algn="ctr">
              <a:lnSpc>
                <a:spcPct val="100000"/>
              </a:lnSpc>
              <a:spcBef>
                <a:spcPts val="0"/>
              </a:spcBef>
              <a:defRPr sz="6400"/>
            </a:lvl2pPr>
            <a:lvl3pPr algn="ctr">
              <a:lnSpc>
                <a:spcPct val="100000"/>
              </a:lnSpc>
              <a:spcBef>
                <a:spcPts val="0"/>
              </a:spcBef>
              <a:defRPr sz="6400"/>
            </a:lvl3pPr>
            <a:lvl4pPr algn="ctr">
              <a:lnSpc>
                <a:spcPct val="100000"/>
              </a:lnSpc>
              <a:spcBef>
                <a:spcPts val="0"/>
              </a:spcBef>
              <a:defRPr sz="6400"/>
            </a:lvl4pPr>
            <a:lvl5pPr algn="ctr">
              <a:lnSpc>
                <a:spcPct val="100000"/>
              </a:lnSpc>
              <a:spcBef>
                <a:spcPts val="0"/>
              </a:spcBef>
              <a:defRPr sz="6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Big number">
    <p:spTree>
      <p:nvGrpSpPr>
        <p:cNvPr id="1" name=""/>
        <p:cNvGrpSpPr/>
        <p:nvPr/>
      </p:nvGrpSpPr>
      <p:grpSpPr>
        <a:xfrm>
          <a:off x="0" y="0"/>
          <a:ext cx="0" cy="0"/>
          <a:chOff x="0" y="0"/>
          <a:chExt cx="0" cy="0"/>
        </a:xfrm>
      </p:grpSpPr>
      <p:sp>
        <p:nvSpPr>
          <p:cNvPr id="102" name="Shape 102"/>
          <p:cNvSpPr/>
          <p:nvPr/>
        </p:nvSpPr>
        <p:spPr>
          <a:xfrm>
            <a:off x="-201" y="13455200"/>
            <a:ext cx="24384001" cy="260801"/>
          </a:xfrm>
          <a:prstGeom prst="rect">
            <a:avLst/>
          </a:prstGeom>
          <a:solidFill>
            <a:srgbClr val="B3A77D"/>
          </a:solidFill>
          <a:ln w="12700">
            <a:miter lim="400000"/>
          </a:ln>
        </p:spPr>
        <p:txBody>
          <a:bodyPr lIns="121919" tIns="121919" rIns="121919" bIns="121919" anchor="ctr"/>
          <a:lstStyle/>
          <a:p>
            <a:pPr>
              <a:defRPr>
                <a:solidFill>
                  <a:srgbClr val="000000"/>
                </a:solidFill>
              </a:defRPr>
            </a:pPr>
            <a:endParaRPr/>
          </a:p>
        </p:txBody>
      </p:sp>
      <p:sp>
        <p:nvSpPr>
          <p:cNvPr id="103" name="Shape 103"/>
          <p:cNvSpPr>
            <a:spLocks noGrp="1"/>
          </p:cNvSpPr>
          <p:nvPr>
            <p:ph type="title"/>
          </p:nvPr>
        </p:nvSpPr>
        <p:spPr>
          <a:xfrm>
            <a:off x="831199" y="3479600"/>
            <a:ext cx="22721602" cy="4102400"/>
          </a:xfrm>
          <a:prstGeom prst="rect">
            <a:avLst/>
          </a:prstGeom>
        </p:spPr>
        <p:txBody>
          <a:bodyPr anchor="ctr"/>
          <a:lstStyle>
            <a:lvl1pPr algn="ctr">
              <a:defRPr sz="34600">
                <a:solidFill>
                  <a:schemeClr val="accent3"/>
                </a:solidFill>
              </a:defRPr>
            </a:lvl1pPr>
          </a:lstStyle>
          <a:p>
            <a:r>
              <a:t>Текст заголовка</a:t>
            </a:r>
          </a:p>
        </p:txBody>
      </p:sp>
      <p:sp>
        <p:nvSpPr>
          <p:cNvPr id="104" name="Shape 104"/>
          <p:cNvSpPr>
            <a:spLocks noGrp="1"/>
          </p:cNvSpPr>
          <p:nvPr>
            <p:ph type="body" sz="quarter" idx="1"/>
          </p:nvPr>
        </p:nvSpPr>
        <p:spPr>
          <a:xfrm>
            <a:off x="831199" y="7988399"/>
            <a:ext cx="22721602" cy="2857601"/>
          </a:xfrm>
          <a:prstGeom prst="rect">
            <a:avLst/>
          </a:prstGeom>
        </p:spPr>
        <p:txBody>
          <a:bodyPr/>
          <a:lstStyle>
            <a:lvl1pPr algn="ctr"/>
            <a:lvl2pPr algn="ctr"/>
            <a:lvl3pPr algn="ctr"/>
            <a:lvl4pPr algn="ctr"/>
            <a:lvl5pPr algn="ct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05" name="Shape 10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12" name="Shape 11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29" name="Shape 29"/>
          <p:cNvSpPr/>
          <p:nvPr/>
        </p:nvSpPr>
        <p:spPr>
          <a:xfrm>
            <a:off x="-134" y="6858399"/>
            <a:ext cx="24384001" cy="6857601"/>
          </a:xfrm>
          <a:prstGeom prst="rect">
            <a:avLst/>
          </a:prstGeom>
          <a:solidFill>
            <a:schemeClr val="accent3"/>
          </a:solidFill>
          <a:ln w="12700">
            <a:miter lim="400000"/>
          </a:ln>
        </p:spPr>
        <p:txBody>
          <a:bodyPr lIns="121919" tIns="121919" rIns="121919" bIns="121919" anchor="ctr"/>
          <a:lstStyle/>
          <a:p>
            <a:pPr>
              <a:defRPr>
                <a:solidFill>
                  <a:srgbClr val="000000"/>
                </a:solidFill>
              </a:defRPr>
            </a:pPr>
            <a:endParaRPr/>
          </a:p>
        </p:txBody>
      </p:sp>
      <p:sp>
        <p:nvSpPr>
          <p:cNvPr id="30" name="Shape 30"/>
          <p:cNvSpPr>
            <a:spLocks noGrp="1"/>
          </p:cNvSpPr>
          <p:nvPr>
            <p:ph type="title"/>
          </p:nvPr>
        </p:nvSpPr>
        <p:spPr>
          <a:xfrm>
            <a:off x="831199" y="2172799"/>
            <a:ext cx="22856801" cy="2512001"/>
          </a:xfrm>
          <a:prstGeom prst="rect">
            <a:avLst/>
          </a:prstGeom>
        </p:spPr>
        <p:txBody>
          <a:bodyPr anchor="ctr"/>
          <a:lstStyle>
            <a:lvl1pPr algn="ctr"/>
          </a:lstStyle>
          <a:p>
            <a:r>
              <a:t>Текст заголовка</a:t>
            </a:r>
          </a:p>
        </p:txBody>
      </p:sp>
      <p:sp>
        <p:nvSpPr>
          <p:cNvPr id="31" name="Shape 31"/>
          <p:cNvSpPr>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Текст заголовка</a:t>
            </a:r>
          </a:p>
        </p:txBody>
      </p:sp>
      <p:sp>
        <p:nvSpPr>
          <p:cNvPr id="39" name="Shape 39"/>
          <p:cNvSpPr>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0" name="Shape 4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and two columns">
    <p:spTree>
      <p:nvGrpSpPr>
        <p:cNvPr id="1" name=""/>
        <p:cNvGrpSpPr/>
        <p:nvPr/>
      </p:nvGrpSpPr>
      <p:grpSpPr>
        <a:xfrm>
          <a:off x="0" y="0"/>
          <a:ext cx="0" cy="0"/>
          <a:chOff x="0" y="0"/>
          <a:chExt cx="0" cy="0"/>
        </a:xfrm>
      </p:grpSpPr>
      <p:sp>
        <p:nvSpPr>
          <p:cNvPr id="47" name="Shape 47"/>
          <p:cNvSpPr>
            <a:spLocks noGrp="1"/>
          </p:cNvSpPr>
          <p:nvPr>
            <p:ph type="title"/>
          </p:nvPr>
        </p:nvSpPr>
        <p:spPr>
          <a:prstGeom prst="rect">
            <a:avLst/>
          </a:prstGeom>
        </p:spPr>
        <p:txBody>
          <a:bodyPr/>
          <a:lstStyle/>
          <a:p>
            <a:r>
              <a:t>Текст заголовка</a:t>
            </a:r>
          </a:p>
        </p:txBody>
      </p:sp>
      <p:sp>
        <p:nvSpPr>
          <p:cNvPr id="48" name="Shape 48"/>
          <p:cNvSpPr>
            <a:spLocks noGrp="1"/>
          </p:cNvSpPr>
          <p:nvPr>
            <p:ph type="body" sz="half" idx="1"/>
          </p:nvPr>
        </p:nvSpPr>
        <p:spPr>
          <a:xfrm>
            <a:off x="831199" y="3376466"/>
            <a:ext cx="10666401" cy="8807202"/>
          </a:xfrm>
          <a:prstGeom prst="rect">
            <a:avLst/>
          </a:prstGeom>
        </p:spPr>
        <p:txBody>
          <a:bodyPr/>
          <a:lstStyle>
            <a:lvl1pPr>
              <a:defRPr sz="3600"/>
            </a:lvl1pPr>
            <a:lvl2pPr>
              <a:defRPr sz="3600"/>
            </a:lvl2pPr>
            <a:lvl3pPr>
              <a:defRPr sz="3600"/>
            </a:lvl3pPr>
            <a:lvl4pPr>
              <a:defRPr sz="3600"/>
            </a:lvl4pPr>
            <a:lvl5pPr>
              <a:defRPr sz="36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9" name="Shape 49"/>
          <p:cNvSpPr>
            <a:spLocks noGrp="1"/>
          </p:cNvSpPr>
          <p:nvPr>
            <p:ph type="body" sz="half" idx="13"/>
          </p:nvPr>
        </p:nvSpPr>
        <p:spPr>
          <a:xfrm>
            <a:off x="12886400" y="3376466"/>
            <a:ext cx="10666401" cy="8807202"/>
          </a:xfrm>
          <a:prstGeom prst="rect">
            <a:avLst/>
          </a:prstGeom>
        </p:spPr>
        <p:txBody>
          <a:bodyPr/>
          <a:lstStyle/>
          <a:p>
            <a:pPr>
              <a:defRPr sz="3600"/>
            </a:pPr>
            <a:endParaRPr/>
          </a:p>
        </p:txBody>
      </p:sp>
      <p:sp>
        <p:nvSpPr>
          <p:cNvPr id="50" name="Shape 5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Текст заголовка</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One column text">
    <p:spTree>
      <p:nvGrpSpPr>
        <p:cNvPr id="1" name=""/>
        <p:cNvGrpSpPr/>
        <p:nvPr/>
      </p:nvGrpSpPr>
      <p:grpSpPr>
        <a:xfrm>
          <a:off x="0" y="0"/>
          <a:ext cx="0" cy="0"/>
          <a:chOff x="0" y="0"/>
          <a:chExt cx="0" cy="0"/>
        </a:xfrm>
      </p:grpSpPr>
      <p:sp>
        <p:nvSpPr>
          <p:cNvPr id="65" name="Shape 65"/>
          <p:cNvSpPr>
            <a:spLocks noGrp="1"/>
          </p:cNvSpPr>
          <p:nvPr>
            <p:ph type="title"/>
          </p:nvPr>
        </p:nvSpPr>
        <p:spPr>
          <a:xfrm>
            <a:off x="831199" y="1481599"/>
            <a:ext cx="7488001" cy="2015201"/>
          </a:xfrm>
          <a:prstGeom prst="rect">
            <a:avLst/>
          </a:prstGeom>
        </p:spPr>
        <p:txBody>
          <a:bodyPr anchor="b"/>
          <a:lstStyle>
            <a:lvl1pPr>
              <a:defRPr sz="6400"/>
            </a:lvl1pPr>
          </a:lstStyle>
          <a:p>
            <a:r>
              <a:t>Текст заголовка</a:t>
            </a:r>
          </a:p>
        </p:txBody>
      </p:sp>
      <p:sp>
        <p:nvSpPr>
          <p:cNvPr id="66" name="Shape 66"/>
          <p:cNvSpPr>
            <a:spLocks noGrp="1"/>
          </p:cNvSpPr>
          <p:nvPr>
            <p:ph type="body" sz="quarter" idx="1"/>
          </p:nvPr>
        </p:nvSpPr>
        <p:spPr>
          <a:xfrm>
            <a:off x="831199" y="3705599"/>
            <a:ext cx="7488001" cy="8478402"/>
          </a:xfrm>
          <a:prstGeom prst="rect">
            <a:avLst/>
          </a:prstGeom>
        </p:spPr>
        <p:txBody>
          <a:bodyPr/>
          <a:lstStyle>
            <a:lvl1pPr>
              <a:defRPr sz="3200"/>
            </a:lvl1pPr>
            <a:lvl2pPr>
              <a:defRPr sz="3200"/>
            </a:lvl2pPr>
            <a:lvl3pPr>
              <a:defRPr sz="3200"/>
            </a:lvl3pPr>
            <a:lvl4pPr>
              <a:defRPr sz="3200"/>
            </a:lvl4pPr>
            <a:lvl5pPr>
              <a:defRPr sz="32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67" name="Shape 6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Main point">
    <p:spTree>
      <p:nvGrpSpPr>
        <p:cNvPr id="1" name=""/>
        <p:cNvGrpSpPr/>
        <p:nvPr/>
      </p:nvGrpSpPr>
      <p:grpSpPr>
        <a:xfrm>
          <a:off x="0" y="0"/>
          <a:ext cx="0" cy="0"/>
          <a:chOff x="0" y="0"/>
          <a:chExt cx="0" cy="0"/>
        </a:xfrm>
      </p:grpSpPr>
      <p:sp>
        <p:nvSpPr>
          <p:cNvPr id="74" name="Shape 74"/>
          <p:cNvSpPr>
            <a:spLocks noGrp="1"/>
          </p:cNvSpPr>
          <p:nvPr>
            <p:ph type="title"/>
          </p:nvPr>
        </p:nvSpPr>
        <p:spPr>
          <a:xfrm>
            <a:off x="1307333" y="1403599"/>
            <a:ext cx="14969602" cy="10908801"/>
          </a:xfrm>
          <a:prstGeom prst="rect">
            <a:avLst/>
          </a:prstGeom>
        </p:spPr>
        <p:txBody>
          <a:bodyPr anchor="ctr"/>
          <a:lstStyle>
            <a:lvl1pPr>
              <a:defRPr sz="14400" b="0">
                <a:solidFill>
                  <a:srgbClr val="695D46"/>
                </a:solidFill>
              </a:defRPr>
            </a:lvl1pPr>
          </a:lstStyle>
          <a:p>
            <a:r>
              <a:t>Текст заголовка</a:t>
            </a:r>
          </a:p>
        </p:txBody>
      </p:sp>
      <p:sp>
        <p:nvSpPr>
          <p:cNvPr id="75" name="Shape 7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Section title and description">
    <p:spTree>
      <p:nvGrpSpPr>
        <p:cNvPr id="1" name=""/>
        <p:cNvGrpSpPr/>
        <p:nvPr/>
      </p:nvGrpSpPr>
      <p:grpSpPr>
        <a:xfrm>
          <a:off x="0" y="0"/>
          <a:ext cx="0" cy="0"/>
          <a:chOff x="0" y="0"/>
          <a:chExt cx="0" cy="0"/>
        </a:xfrm>
      </p:grpSpPr>
      <p:sp>
        <p:nvSpPr>
          <p:cNvPr id="82" name="Shape 82"/>
          <p:cNvSpPr/>
          <p:nvPr/>
        </p:nvSpPr>
        <p:spPr>
          <a:xfrm>
            <a:off x="12192000" y="-1"/>
            <a:ext cx="12192000" cy="13716001"/>
          </a:xfrm>
          <a:prstGeom prst="rect">
            <a:avLst/>
          </a:prstGeom>
          <a:solidFill>
            <a:schemeClr val="accent3"/>
          </a:solidFill>
          <a:ln w="12700">
            <a:miter lim="400000"/>
          </a:ln>
        </p:spPr>
        <p:txBody>
          <a:bodyPr lIns="121919" tIns="121919" rIns="121919" bIns="121919" anchor="ctr"/>
          <a:lstStyle/>
          <a:p>
            <a:pPr>
              <a:defRPr>
                <a:solidFill>
                  <a:srgbClr val="000000"/>
                </a:solidFill>
              </a:defRPr>
            </a:pPr>
            <a:endParaRPr/>
          </a:p>
        </p:txBody>
      </p:sp>
      <p:sp>
        <p:nvSpPr>
          <p:cNvPr id="83" name="Shape 83"/>
          <p:cNvSpPr/>
          <p:nvPr/>
        </p:nvSpPr>
        <p:spPr>
          <a:xfrm>
            <a:off x="13412466" y="11988000"/>
            <a:ext cx="1248801" cy="1"/>
          </a:xfrm>
          <a:prstGeom prst="line">
            <a:avLst/>
          </a:prstGeom>
          <a:ln w="50800">
            <a:solidFill>
              <a:srgbClr val="FFFFFF"/>
            </a:solidFill>
          </a:ln>
        </p:spPr>
        <p:txBody>
          <a:bodyPr lIns="121919" tIns="121919" rIns="121919" bIns="121919"/>
          <a:lstStyle/>
          <a:p>
            <a:endParaRPr/>
          </a:p>
        </p:txBody>
      </p:sp>
      <p:sp>
        <p:nvSpPr>
          <p:cNvPr id="84" name="Shape 84"/>
          <p:cNvSpPr>
            <a:spLocks noGrp="1"/>
          </p:cNvSpPr>
          <p:nvPr>
            <p:ph type="title"/>
          </p:nvPr>
        </p:nvSpPr>
        <p:spPr>
          <a:xfrm>
            <a:off x="707999" y="2772466"/>
            <a:ext cx="10787202" cy="4468801"/>
          </a:xfrm>
          <a:prstGeom prst="rect">
            <a:avLst/>
          </a:prstGeom>
        </p:spPr>
        <p:txBody>
          <a:bodyPr anchor="b"/>
          <a:lstStyle>
            <a:lvl1pPr algn="ctr">
              <a:defRPr sz="11200"/>
            </a:lvl1pPr>
          </a:lstStyle>
          <a:p>
            <a:r>
              <a:t>Текст заголовка</a:t>
            </a:r>
          </a:p>
        </p:txBody>
      </p:sp>
      <p:sp>
        <p:nvSpPr>
          <p:cNvPr id="85" name="Shape 85"/>
          <p:cNvSpPr>
            <a:spLocks noGrp="1"/>
          </p:cNvSpPr>
          <p:nvPr>
            <p:ph type="body" sz="quarter" idx="1"/>
          </p:nvPr>
        </p:nvSpPr>
        <p:spPr>
          <a:xfrm>
            <a:off x="707999" y="7271666"/>
            <a:ext cx="10787202" cy="3293602"/>
          </a:xfrm>
          <a:prstGeom prst="rect">
            <a:avLst/>
          </a:prstGeom>
        </p:spPr>
        <p:txBody>
          <a:bodyPr/>
          <a:lstStyle>
            <a:lvl1pPr algn="ctr">
              <a:lnSpc>
                <a:spcPct val="100000"/>
              </a:lnSpc>
              <a:spcBef>
                <a:spcPts val="0"/>
              </a:spcBef>
              <a:defRPr sz="5600"/>
            </a:lvl1pPr>
            <a:lvl2pPr algn="ctr">
              <a:lnSpc>
                <a:spcPct val="100000"/>
              </a:lnSpc>
              <a:spcBef>
                <a:spcPts val="0"/>
              </a:spcBef>
              <a:defRPr sz="5600"/>
            </a:lvl2pPr>
            <a:lvl3pPr algn="ctr">
              <a:lnSpc>
                <a:spcPct val="100000"/>
              </a:lnSpc>
              <a:spcBef>
                <a:spcPts val="0"/>
              </a:spcBef>
              <a:defRPr sz="5600"/>
            </a:lvl3pPr>
            <a:lvl4pPr algn="ctr">
              <a:lnSpc>
                <a:spcPct val="100000"/>
              </a:lnSpc>
              <a:spcBef>
                <a:spcPts val="0"/>
              </a:spcBef>
              <a:defRPr sz="5600"/>
            </a:lvl4pPr>
            <a:lvl5pPr algn="ctr">
              <a:lnSpc>
                <a:spcPct val="100000"/>
              </a:lnSpc>
              <a:spcBef>
                <a:spcPts val="0"/>
              </a:spcBef>
              <a:defRPr sz="56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86" name="Shape 86"/>
          <p:cNvSpPr>
            <a:spLocks noGrp="1"/>
          </p:cNvSpPr>
          <p:nvPr>
            <p:ph type="body" sz="half" idx="13"/>
          </p:nvPr>
        </p:nvSpPr>
        <p:spPr>
          <a:xfrm>
            <a:off x="13172000" y="1931199"/>
            <a:ext cx="10232001" cy="9853601"/>
          </a:xfrm>
          <a:prstGeom prst="rect">
            <a:avLst/>
          </a:prstGeom>
        </p:spPr>
        <p:txBody>
          <a:bodyPr anchor="ctr"/>
          <a:lstStyle/>
          <a:p>
            <a:pPr>
              <a:defRPr>
                <a:solidFill>
                  <a:srgbClr val="FFFFFF"/>
                </a:solidFill>
              </a:defRPr>
            </a:pPr>
            <a:endParaRPr/>
          </a:p>
        </p:txBody>
      </p:sp>
      <p:sp>
        <p:nvSpPr>
          <p:cNvPr id="87" name="Shape 87"/>
          <p:cNvSpPr>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Caption">
    <p:spTree>
      <p:nvGrpSpPr>
        <p:cNvPr id="1" name=""/>
        <p:cNvGrpSpPr/>
        <p:nvPr/>
      </p:nvGrpSpPr>
      <p:grpSpPr>
        <a:xfrm>
          <a:off x="0" y="0"/>
          <a:ext cx="0" cy="0"/>
          <a:chOff x="0" y="0"/>
          <a:chExt cx="0" cy="0"/>
        </a:xfrm>
      </p:grpSpPr>
      <p:sp>
        <p:nvSpPr>
          <p:cNvPr id="94" name="Shape 94"/>
          <p:cNvSpPr>
            <a:spLocks noGrp="1"/>
          </p:cNvSpPr>
          <p:nvPr>
            <p:ph type="body" sz="quarter" idx="1"/>
          </p:nvPr>
        </p:nvSpPr>
        <p:spPr>
          <a:xfrm>
            <a:off x="831199" y="11281933"/>
            <a:ext cx="15996801" cy="1596801"/>
          </a:xfrm>
          <a:prstGeom prst="rect">
            <a:avLst/>
          </a:prstGeom>
        </p:spPr>
        <p:txBody>
          <a:bodyPr anchor="ctr"/>
          <a:lstStyle>
            <a:lvl1pPr>
              <a:lnSpc>
                <a:spcPct val="100000"/>
              </a:lnSpc>
              <a:spcBef>
                <a:spcPts val="0"/>
              </a:spcBef>
              <a:defRPr sz="6400">
                <a:latin typeface="PT Sans Narrow"/>
                <a:ea typeface="PT Sans Narrow"/>
                <a:cs typeface="PT Sans Narrow"/>
                <a:sym typeface="PT Sans Narrow"/>
              </a:defRPr>
            </a:lvl1pPr>
            <a:lvl2pPr>
              <a:lnSpc>
                <a:spcPct val="100000"/>
              </a:lnSpc>
              <a:spcBef>
                <a:spcPts val="0"/>
              </a:spcBef>
              <a:defRPr sz="6400">
                <a:latin typeface="PT Sans Narrow"/>
                <a:ea typeface="PT Sans Narrow"/>
                <a:cs typeface="PT Sans Narrow"/>
                <a:sym typeface="PT Sans Narrow"/>
              </a:defRPr>
            </a:lvl2pPr>
            <a:lvl3pPr>
              <a:lnSpc>
                <a:spcPct val="100000"/>
              </a:lnSpc>
              <a:spcBef>
                <a:spcPts val="0"/>
              </a:spcBef>
              <a:defRPr sz="6400">
                <a:latin typeface="PT Sans Narrow"/>
                <a:ea typeface="PT Sans Narrow"/>
                <a:cs typeface="PT Sans Narrow"/>
                <a:sym typeface="PT Sans Narrow"/>
              </a:defRPr>
            </a:lvl3pPr>
            <a:lvl4pPr>
              <a:lnSpc>
                <a:spcPct val="100000"/>
              </a:lnSpc>
              <a:spcBef>
                <a:spcPts val="0"/>
              </a:spcBef>
              <a:defRPr sz="6400">
                <a:latin typeface="PT Sans Narrow"/>
                <a:ea typeface="PT Sans Narrow"/>
                <a:cs typeface="PT Sans Narrow"/>
                <a:sym typeface="PT Sans Narrow"/>
              </a:defRPr>
            </a:lvl4pPr>
            <a:lvl5pPr>
              <a:lnSpc>
                <a:spcPct val="100000"/>
              </a:lnSpc>
              <a:spcBef>
                <a:spcPts val="0"/>
              </a:spcBef>
              <a:defRPr sz="6400">
                <a:latin typeface="PT Sans Narrow"/>
                <a:ea typeface="PT Sans Narrow"/>
                <a:cs typeface="PT Sans Narrow"/>
                <a:sym typeface="PT Sans Narrow"/>
              </a:defRPr>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201" y="13455200"/>
            <a:ext cx="24384001" cy="260801"/>
          </a:xfrm>
          <a:prstGeom prst="rect">
            <a:avLst/>
          </a:prstGeom>
          <a:solidFill>
            <a:schemeClr val="accent3"/>
          </a:solidFill>
          <a:ln w="12700">
            <a:miter lim="400000"/>
          </a:ln>
        </p:spPr>
        <p:txBody>
          <a:bodyPr lIns="121919" tIns="121919" rIns="121919" bIns="121919" anchor="ctr"/>
          <a:lstStyle/>
          <a:p>
            <a:pPr>
              <a:defRPr>
                <a:solidFill>
                  <a:srgbClr val="000000"/>
                </a:solidFill>
              </a:defRPr>
            </a:pPr>
            <a:endParaRPr/>
          </a:p>
        </p:txBody>
      </p:sp>
      <p:sp>
        <p:nvSpPr>
          <p:cNvPr id="3" name="Shape 3"/>
          <p:cNvSpPr>
            <a:spLocks noGrp="1"/>
          </p:cNvSpPr>
          <p:nvPr>
            <p:ph type="title"/>
          </p:nvPr>
        </p:nvSpPr>
        <p:spPr>
          <a:xfrm>
            <a:off x="831199" y="1186733"/>
            <a:ext cx="22721602" cy="1886401"/>
          </a:xfrm>
          <a:prstGeom prst="rect">
            <a:avLst/>
          </a:prstGeom>
          <a:ln w="25400">
            <a:miter lim="400000"/>
          </a:ln>
          <a:extLst>
            <a:ext uri="{C572A759-6A51-4108-AA02-DFA0A04FC94B}">
              <ma14:wrappingTextBoxFlag xmlns:ma14="http://schemas.microsoft.com/office/mac/drawingml/2011/main" val="1"/>
            </a:ext>
          </a:extLst>
        </p:spPr>
        <p:txBody>
          <a:bodyPr lIns="243799" tIns="243799" rIns="243799" bIns="243799">
            <a:normAutofit/>
          </a:bodyPr>
          <a:lstStyle/>
          <a:p>
            <a:r>
              <a:t>Текст заголовка</a:t>
            </a:r>
          </a:p>
        </p:txBody>
      </p:sp>
      <p:sp>
        <p:nvSpPr>
          <p:cNvPr id="4" name="Shape 4"/>
          <p:cNvSpPr>
            <a:spLocks noGrp="1"/>
          </p:cNvSpPr>
          <p:nvPr>
            <p:ph type="body" idx="1"/>
          </p:nvPr>
        </p:nvSpPr>
        <p:spPr>
          <a:xfrm>
            <a:off x="831199" y="3376866"/>
            <a:ext cx="22721602" cy="8807202"/>
          </a:xfrm>
          <a:prstGeom prst="rect">
            <a:avLst/>
          </a:prstGeom>
          <a:ln w="25400">
            <a:miter lim="400000"/>
          </a:ln>
          <a:extLst>
            <a:ext uri="{C572A759-6A51-4108-AA02-DFA0A04FC94B}">
              <ma14:wrappingTextBoxFlag xmlns:ma14="http://schemas.microsoft.com/office/mac/drawingml/2011/main" val="1"/>
            </a:ext>
          </a:extLst>
        </p:spPr>
        <p:txBody>
          <a:bodyPr lIns="243799" tIns="243799" rIns="243799" bIns="243799">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5" name="Shape 5"/>
          <p:cNvSpPr>
            <a:spLocks noGrp="1"/>
          </p:cNvSpPr>
          <p:nvPr>
            <p:ph type="sldNum" sz="quarter" idx="2"/>
          </p:nvPr>
        </p:nvSpPr>
        <p:spPr>
          <a:xfrm>
            <a:off x="23188836" y="12519393"/>
            <a:ext cx="867584" cy="881301"/>
          </a:xfrm>
          <a:prstGeom prst="rect">
            <a:avLst/>
          </a:prstGeom>
          <a:ln w="25400">
            <a:miter lim="400000"/>
          </a:ln>
        </p:spPr>
        <p:txBody>
          <a:bodyPr wrap="none" lIns="243799" tIns="243799" rIns="243799" bIns="243799" anchor="ctr">
            <a:spAutoFit/>
          </a:bodyPr>
          <a:lstStyle>
            <a:lvl1pPr algn="r">
              <a:defRPr sz="2600">
                <a:solidFill>
                  <a:srgbClr val="695D46"/>
                </a:solidFill>
                <a:latin typeface="Open Sans"/>
                <a:ea typeface="Open Sans"/>
                <a:cs typeface="Open Sans"/>
                <a:sym typeface="Open Sans"/>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2438400" rtl="0" latinLnBrk="0">
        <a:lnSpc>
          <a:spcPct val="100000"/>
        </a:lnSpc>
        <a:spcBef>
          <a:spcPts val="0"/>
        </a:spcBef>
        <a:spcAft>
          <a:spcPts val="0"/>
        </a:spcAft>
        <a:buClrTx/>
        <a:buSzTx/>
        <a:buFontTx/>
        <a:buNone/>
        <a:tabLst/>
        <a:defRPr sz="9600" b="1" i="0" u="none" strike="noStrike" cap="none" spc="0" baseline="0">
          <a:ln>
            <a:noFill/>
          </a:ln>
          <a:solidFill>
            <a:schemeClr val="accent1"/>
          </a:solidFill>
          <a:uFillTx/>
          <a:latin typeface="PT Sans Narrow"/>
          <a:ea typeface="PT Sans Narrow"/>
          <a:cs typeface="PT Sans Narrow"/>
          <a:sym typeface="PT Sans Narrow"/>
        </a:defRPr>
      </a:lvl1pPr>
      <a:lvl2pPr marL="0" marR="0" indent="0" algn="l" defTabSz="2438400" rtl="0" latinLnBrk="0">
        <a:lnSpc>
          <a:spcPct val="100000"/>
        </a:lnSpc>
        <a:spcBef>
          <a:spcPts val="0"/>
        </a:spcBef>
        <a:spcAft>
          <a:spcPts val="0"/>
        </a:spcAft>
        <a:buClrTx/>
        <a:buSzTx/>
        <a:buFontTx/>
        <a:buNone/>
        <a:tabLst/>
        <a:defRPr sz="9600" b="1" i="0" u="none" strike="noStrike" cap="none" spc="0" baseline="0">
          <a:ln>
            <a:noFill/>
          </a:ln>
          <a:solidFill>
            <a:schemeClr val="accent1"/>
          </a:solidFill>
          <a:uFillTx/>
          <a:latin typeface="PT Sans Narrow"/>
          <a:ea typeface="PT Sans Narrow"/>
          <a:cs typeface="PT Sans Narrow"/>
          <a:sym typeface="PT Sans Narrow"/>
        </a:defRPr>
      </a:lvl2pPr>
      <a:lvl3pPr marL="0" marR="0" indent="0" algn="l" defTabSz="2438400" rtl="0" latinLnBrk="0">
        <a:lnSpc>
          <a:spcPct val="100000"/>
        </a:lnSpc>
        <a:spcBef>
          <a:spcPts val="0"/>
        </a:spcBef>
        <a:spcAft>
          <a:spcPts val="0"/>
        </a:spcAft>
        <a:buClrTx/>
        <a:buSzTx/>
        <a:buFontTx/>
        <a:buNone/>
        <a:tabLst/>
        <a:defRPr sz="9600" b="1" i="0" u="none" strike="noStrike" cap="none" spc="0" baseline="0">
          <a:ln>
            <a:noFill/>
          </a:ln>
          <a:solidFill>
            <a:schemeClr val="accent1"/>
          </a:solidFill>
          <a:uFillTx/>
          <a:latin typeface="PT Sans Narrow"/>
          <a:ea typeface="PT Sans Narrow"/>
          <a:cs typeface="PT Sans Narrow"/>
          <a:sym typeface="PT Sans Narrow"/>
        </a:defRPr>
      </a:lvl3pPr>
      <a:lvl4pPr marL="0" marR="0" indent="0" algn="l" defTabSz="2438400" rtl="0" latinLnBrk="0">
        <a:lnSpc>
          <a:spcPct val="100000"/>
        </a:lnSpc>
        <a:spcBef>
          <a:spcPts val="0"/>
        </a:spcBef>
        <a:spcAft>
          <a:spcPts val="0"/>
        </a:spcAft>
        <a:buClrTx/>
        <a:buSzTx/>
        <a:buFontTx/>
        <a:buNone/>
        <a:tabLst/>
        <a:defRPr sz="9600" b="1" i="0" u="none" strike="noStrike" cap="none" spc="0" baseline="0">
          <a:ln>
            <a:noFill/>
          </a:ln>
          <a:solidFill>
            <a:schemeClr val="accent1"/>
          </a:solidFill>
          <a:uFillTx/>
          <a:latin typeface="PT Sans Narrow"/>
          <a:ea typeface="PT Sans Narrow"/>
          <a:cs typeface="PT Sans Narrow"/>
          <a:sym typeface="PT Sans Narrow"/>
        </a:defRPr>
      </a:lvl4pPr>
      <a:lvl5pPr marL="0" marR="0" indent="0" algn="l" defTabSz="2438400" rtl="0" latinLnBrk="0">
        <a:lnSpc>
          <a:spcPct val="100000"/>
        </a:lnSpc>
        <a:spcBef>
          <a:spcPts val="0"/>
        </a:spcBef>
        <a:spcAft>
          <a:spcPts val="0"/>
        </a:spcAft>
        <a:buClrTx/>
        <a:buSzTx/>
        <a:buFontTx/>
        <a:buNone/>
        <a:tabLst/>
        <a:defRPr sz="9600" b="1" i="0" u="none" strike="noStrike" cap="none" spc="0" baseline="0">
          <a:ln>
            <a:noFill/>
          </a:ln>
          <a:solidFill>
            <a:schemeClr val="accent1"/>
          </a:solidFill>
          <a:uFillTx/>
          <a:latin typeface="PT Sans Narrow"/>
          <a:ea typeface="PT Sans Narrow"/>
          <a:cs typeface="PT Sans Narrow"/>
          <a:sym typeface="PT Sans Narrow"/>
        </a:defRPr>
      </a:lvl5pPr>
      <a:lvl6pPr marL="0" marR="0" indent="0" algn="l" defTabSz="2438400" rtl="0" latinLnBrk="0">
        <a:lnSpc>
          <a:spcPct val="100000"/>
        </a:lnSpc>
        <a:spcBef>
          <a:spcPts val="0"/>
        </a:spcBef>
        <a:spcAft>
          <a:spcPts val="0"/>
        </a:spcAft>
        <a:buClrTx/>
        <a:buSzTx/>
        <a:buFontTx/>
        <a:buNone/>
        <a:tabLst/>
        <a:defRPr sz="9600" b="1" i="0" u="none" strike="noStrike" cap="none" spc="0" baseline="0">
          <a:ln>
            <a:noFill/>
          </a:ln>
          <a:solidFill>
            <a:schemeClr val="accent1"/>
          </a:solidFill>
          <a:uFillTx/>
          <a:latin typeface="PT Sans Narrow"/>
          <a:ea typeface="PT Sans Narrow"/>
          <a:cs typeface="PT Sans Narrow"/>
          <a:sym typeface="PT Sans Narrow"/>
        </a:defRPr>
      </a:lvl6pPr>
      <a:lvl7pPr marL="0" marR="0" indent="0" algn="l" defTabSz="2438400" rtl="0" latinLnBrk="0">
        <a:lnSpc>
          <a:spcPct val="100000"/>
        </a:lnSpc>
        <a:spcBef>
          <a:spcPts val="0"/>
        </a:spcBef>
        <a:spcAft>
          <a:spcPts val="0"/>
        </a:spcAft>
        <a:buClrTx/>
        <a:buSzTx/>
        <a:buFontTx/>
        <a:buNone/>
        <a:tabLst/>
        <a:defRPr sz="9600" b="1" i="0" u="none" strike="noStrike" cap="none" spc="0" baseline="0">
          <a:ln>
            <a:noFill/>
          </a:ln>
          <a:solidFill>
            <a:schemeClr val="accent1"/>
          </a:solidFill>
          <a:uFillTx/>
          <a:latin typeface="PT Sans Narrow"/>
          <a:ea typeface="PT Sans Narrow"/>
          <a:cs typeface="PT Sans Narrow"/>
          <a:sym typeface="PT Sans Narrow"/>
        </a:defRPr>
      </a:lvl7pPr>
      <a:lvl8pPr marL="0" marR="0" indent="0" algn="l" defTabSz="2438400" rtl="0" latinLnBrk="0">
        <a:lnSpc>
          <a:spcPct val="100000"/>
        </a:lnSpc>
        <a:spcBef>
          <a:spcPts val="0"/>
        </a:spcBef>
        <a:spcAft>
          <a:spcPts val="0"/>
        </a:spcAft>
        <a:buClrTx/>
        <a:buSzTx/>
        <a:buFontTx/>
        <a:buNone/>
        <a:tabLst/>
        <a:defRPr sz="9600" b="1" i="0" u="none" strike="noStrike" cap="none" spc="0" baseline="0">
          <a:ln>
            <a:noFill/>
          </a:ln>
          <a:solidFill>
            <a:schemeClr val="accent1"/>
          </a:solidFill>
          <a:uFillTx/>
          <a:latin typeface="PT Sans Narrow"/>
          <a:ea typeface="PT Sans Narrow"/>
          <a:cs typeface="PT Sans Narrow"/>
          <a:sym typeface="PT Sans Narrow"/>
        </a:defRPr>
      </a:lvl8pPr>
      <a:lvl9pPr marL="0" marR="0" indent="0" algn="l" defTabSz="2438400" rtl="0" latinLnBrk="0">
        <a:lnSpc>
          <a:spcPct val="100000"/>
        </a:lnSpc>
        <a:spcBef>
          <a:spcPts val="0"/>
        </a:spcBef>
        <a:spcAft>
          <a:spcPts val="0"/>
        </a:spcAft>
        <a:buClrTx/>
        <a:buSzTx/>
        <a:buFontTx/>
        <a:buNone/>
        <a:tabLst/>
        <a:defRPr sz="9600" b="1" i="0" u="none" strike="noStrike" cap="none" spc="0" baseline="0">
          <a:ln>
            <a:noFill/>
          </a:ln>
          <a:solidFill>
            <a:schemeClr val="accent1"/>
          </a:solidFill>
          <a:uFillTx/>
          <a:latin typeface="PT Sans Narrow"/>
          <a:ea typeface="PT Sans Narrow"/>
          <a:cs typeface="PT Sans Narrow"/>
          <a:sym typeface="PT Sans Narrow"/>
        </a:defRPr>
      </a:lvl9pPr>
    </p:titleStyle>
    <p:bodyStyle>
      <a:lvl1pPr marL="0" marR="0" indent="0" algn="l" defTabSz="2438400" rtl="0" latinLnBrk="0">
        <a:lnSpc>
          <a:spcPct val="115000"/>
        </a:lnSpc>
        <a:spcBef>
          <a:spcPts val="4200"/>
        </a:spcBef>
        <a:spcAft>
          <a:spcPts val="0"/>
        </a:spcAft>
        <a:buClrTx/>
        <a:buSzTx/>
        <a:buFontTx/>
        <a:buNone/>
        <a:tabLst/>
        <a:defRPr sz="4800" b="0" i="0" u="none" strike="noStrike" cap="none" spc="0" baseline="0">
          <a:ln>
            <a:noFill/>
          </a:ln>
          <a:solidFill>
            <a:srgbClr val="695D46"/>
          </a:solidFill>
          <a:uFillTx/>
          <a:latin typeface="Open Sans"/>
          <a:ea typeface="Open Sans"/>
          <a:cs typeface="Open Sans"/>
          <a:sym typeface="Open Sans"/>
        </a:defRPr>
      </a:lvl1pPr>
      <a:lvl2pPr marL="0" marR="0" indent="0" algn="l" defTabSz="2438400" rtl="0" latinLnBrk="0">
        <a:lnSpc>
          <a:spcPct val="115000"/>
        </a:lnSpc>
        <a:spcBef>
          <a:spcPts val="4200"/>
        </a:spcBef>
        <a:spcAft>
          <a:spcPts val="0"/>
        </a:spcAft>
        <a:buClrTx/>
        <a:buSzTx/>
        <a:buFontTx/>
        <a:buNone/>
        <a:tabLst/>
        <a:defRPr sz="4800" b="0" i="0" u="none" strike="noStrike" cap="none" spc="0" baseline="0">
          <a:ln>
            <a:noFill/>
          </a:ln>
          <a:solidFill>
            <a:srgbClr val="695D46"/>
          </a:solidFill>
          <a:uFillTx/>
          <a:latin typeface="Open Sans"/>
          <a:ea typeface="Open Sans"/>
          <a:cs typeface="Open Sans"/>
          <a:sym typeface="Open Sans"/>
        </a:defRPr>
      </a:lvl2pPr>
      <a:lvl3pPr marL="0" marR="0" indent="0" algn="l" defTabSz="2438400" rtl="0" latinLnBrk="0">
        <a:lnSpc>
          <a:spcPct val="115000"/>
        </a:lnSpc>
        <a:spcBef>
          <a:spcPts val="4200"/>
        </a:spcBef>
        <a:spcAft>
          <a:spcPts val="0"/>
        </a:spcAft>
        <a:buClrTx/>
        <a:buSzTx/>
        <a:buFontTx/>
        <a:buNone/>
        <a:tabLst/>
        <a:defRPr sz="4800" b="0" i="0" u="none" strike="noStrike" cap="none" spc="0" baseline="0">
          <a:ln>
            <a:noFill/>
          </a:ln>
          <a:solidFill>
            <a:srgbClr val="695D46"/>
          </a:solidFill>
          <a:uFillTx/>
          <a:latin typeface="Open Sans"/>
          <a:ea typeface="Open Sans"/>
          <a:cs typeface="Open Sans"/>
          <a:sym typeface="Open Sans"/>
        </a:defRPr>
      </a:lvl3pPr>
      <a:lvl4pPr marL="0" marR="0" indent="0" algn="l" defTabSz="2438400" rtl="0" latinLnBrk="0">
        <a:lnSpc>
          <a:spcPct val="115000"/>
        </a:lnSpc>
        <a:spcBef>
          <a:spcPts val="4200"/>
        </a:spcBef>
        <a:spcAft>
          <a:spcPts val="0"/>
        </a:spcAft>
        <a:buClrTx/>
        <a:buSzTx/>
        <a:buFontTx/>
        <a:buNone/>
        <a:tabLst/>
        <a:defRPr sz="4800" b="0" i="0" u="none" strike="noStrike" cap="none" spc="0" baseline="0">
          <a:ln>
            <a:noFill/>
          </a:ln>
          <a:solidFill>
            <a:srgbClr val="695D46"/>
          </a:solidFill>
          <a:uFillTx/>
          <a:latin typeface="Open Sans"/>
          <a:ea typeface="Open Sans"/>
          <a:cs typeface="Open Sans"/>
          <a:sym typeface="Open Sans"/>
        </a:defRPr>
      </a:lvl4pPr>
      <a:lvl5pPr marL="0" marR="0" indent="0" algn="l" defTabSz="2438400" rtl="0" latinLnBrk="0">
        <a:lnSpc>
          <a:spcPct val="115000"/>
        </a:lnSpc>
        <a:spcBef>
          <a:spcPts val="4200"/>
        </a:spcBef>
        <a:spcAft>
          <a:spcPts val="0"/>
        </a:spcAft>
        <a:buClrTx/>
        <a:buSzTx/>
        <a:buFontTx/>
        <a:buNone/>
        <a:tabLst/>
        <a:defRPr sz="4800" b="0" i="0" u="none" strike="noStrike" cap="none" spc="0" baseline="0">
          <a:ln>
            <a:noFill/>
          </a:ln>
          <a:solidFill>
            <a:srgbClr val="695D46"/>
          </a:solidFill>
          <a:uFillTx/>
          <a:latin typeface="Open Sans"/>
          <a:ea typeface="Open Sans"/>
          <a:cs typeface="Open Sans"/>
          <a:sym typeface="Open Sans"/>
        </a:defRPr>
      </a:lvl5pPr>
      <a:lvl6pPr marL="0" marR="0" indent="0" algn="l" defTabSz="2438400" rtl="0" latinLnBrk="0">
        <a:lnSpc>
          <a:spcPct val="115000"/>
        </a:lnSpc>
        <a:spcBef>
          <a:spcPts val="4200"/>
        </a:spcBef>
        <a:spcAft>
          <a:spcPts val="0"/>
        </a:spcAft>
        <a:buClrTx/>
        <a:buSzTx/>
        <a:buFontTx/>
        <a:buNone/>
        <a:tabLst/>
        <a:defRPr sz="4800" b="0" i="0" u="none" strike="noStrike" cap="none" spc="0" baseline="0">
          <a:ln>
            <a:noFill/>
          </a:ln>
          <a:solidFill>
            <a:srgbClr val="695D46"/>
          </a:solidFill>
          <a:uFillTx/>
          <a:latin typeface="Open Sans"/>
          <a:ea typeface="Open Sans"/>
          <a:cs typeface="Open Sans"/>
          <a:sym typeface="Open Sans"/>
        </a:defRPr>
      </a:lvl6pPr>
      <a:lvl7pPr marL="0" marR="0" indent="0" algn="l" defTabSz="2438400" rtl="0" latinLnBrk="0">
        <a:lnSpc>
          <a:spcPct val="115000"/>
        </a:lnSpc>
        <a:spcBef>
          <a:spcPts val="4200"/>
        </a:spcBef>
        <a:spcAft>
          <a:spcPts val="0"/>
        </a:spcAft>
        <a:buClrTx/>
        <a:buSzTx/>
        <a:buFontTx/>
        <a:buNone/>
        <a:tabLst/>
        <a:defRPr sz="4800" b="0" i="0" u="none" strike="noStrike" cap="none" spc="0" baseline="0">
          <a:ln>
            <a:noFill/>
          </a:ln>
          <a:solidFill>
            <a:srgbClr val="695D46"/>
          </a:solidFill>
          <a:uFillTx/>
          <a:latin typeface="Open Sans"/>
          <a:ea typeface="Open Sans"/>
          <a:cs typeface="Open Sans"/>
          <a:sym typeface="Open Sans"/>
        </a:defRPr>
      </a:lvl7pPr>
      <a:lvl8pPr marL="0" marR="0" indent="0" algn="l" defTabSz="2438400" rtl="0" latinLnBrk="0">
        <a:lnSpc>
          <a:spcPct val="115000"/>
        </a:lnSpc>
        <a:spcBef>
          <a:spcPts val="4200"/>
        </a:spcBef>
        <a:spcAft>
          <a:spcPts val="0"/>
        </a:spcAft>
        <a:buClrTx/>
        <a:buSzTx/>
        <a:buFontTx/>
        <a:buNone/>
        <a:tabLst/>
        <a:defRPr sz="4800" b="0" i="0" u="none" strike="noStrike" cap="none" spc="0" baseline="0">
          <a:ln>
            <a:noFill/>
          </a:ln>
          <a:solidFill>
            <a:srgbClr val="695D46"/>
          </a:solidFill>
          <a:uFillTx/>
          <a:latin typeface="Open Sans"/>
          <a:ea typeface="Open Sans"/>
          <a:cs typeface="Open Sans"/>
          <a:sym typeface="Open Sans"/>
        </a:defRPr>
      </a:lvl8pPr>
      <a:lvl9pPr marL="0" marR="0" indent="0" algn="l" defTabSz="2438400" rtl="0" latinLnBrk="0">
        <a:lnSpc>
          <a:spcPct val="115000"/>
        </a:lnSpc>
        <a:spcBef>
          <a:spcPts val="4200"/>
        </a:spcBef>
        <a:spcAft>
          <a:spcPts val="0"/>
        </a:spcAft>
        <a:buClrTx/>
        <a:buSzTx/>
        <a:buFontTx/>
        <a:buNone/>
        <a:tabLst/>
        <a:defRPr sz="4800" b="0" i="0" u="none" strike="noStrike" cap="none" spc="0" baseline="0">
          <a:ln>
            <a:noFill/>
          </a:ln>
          <a:solidFill>
            <a:srgbClr val="695D46"/>
          </a:solidFill>
          <a:uFillTx/>
          <a:latin typeface="Open Sans"/>
          <a:ea typeface="Open Sans"/>
          <a:cs typeface="Open Sans"/>
          <a:sym typeface="Open Sans"/>
        </a:defRPr>
      </a:lvl9pPr>
    </p:bodyStyle>
    <p:otherStyle>
      <a:lvl1pPr marL="0" marR="0" indent="0" algn="r" defTabSz="2438400" rtl="0" latinLnBrk="0">
        <a:lnSpc>
          <a:spcPct val="100000"/>
        </a:lnSpc>
        <a:spcBef>
          <a:spcPts val="0"/>
        </a:spcBef>
        <a:spcAft>
          <a:spcPts val="0"/>
        </a:spcAft>
        <a:buClrTx/>
        <a:buSzTx/>
        <a:buFontTx/>
        <a:buNone/>
        <a:tabLst/>
        <a:defRPr sz="2600" b="0" i="0" u="none" strike="noStrike" cap="none" spc="0" baseline="0">
          <a:ln>
            <a:noFill/>
          </a:ln>
          <a:solidFill>
            <a:schemeClr val="tx1"/>
          </a:solidFill>
          <a:uFillTx/>
          <a:latin typeface="+mn-lt"/>
          <a:ea typeface="+mn-ea"/>
          <a:cs typeface="+mn-cs"/>
          <a:sym typeface="Open Sans"/>
        </a:defRPr>
      </a:lvl1pPr>
      <a:lvl2pPr marL="0" marR="0" indent="0" algn="r" defTabSz="2438400" rtl="0" latinLnBrk="0">
        <a:lnSpc>
          <a:spcPct val="100000"/>
        </a:lnSpc>
        <a:spcBef>
          <a:spcPts val="0"/>
        </a:spcBef>
        <a:spcAft>
          <a:spcPts val="0"/>
        </a:spcAft>
        <a:buClrTx/>
        <a:buSzTx/>
        <a:buFontTx/>
        <a:buNone/>
        <a:tabLst/>
        <a:defRPr sz="2600" b="0" i="0" u="none" strike="noStrike" cap="none" spc="0" baseline="0">
          <a:ln>
            <a:noFill/>
          </a:ln>
          <a:solidFill>
            <a:schemeClr val="tx1"/>
          </a:solidFill>
          <a:uFillTx/>
          <a:latin typeface="+mn-lt"/>
          <a:ea typeface="+mn-ea"/>
          <a:cs typeface="+mn-cs"/>
          <a:sym typeface="Open Sans"/>
        </a:defRPr>
      </a:lvl2pPr>
      <a:lvl3pPr marL="0" marR="0" indent="0" algn="r" defTabSz="2438400" rtl="0" latinLnBrk="0">
        <a:lnSpc>
          <a:spcPct val="100000"/>
        </a:lnSpc>
        <a:spcBef>
          <a:spcPts val="0"/>
        </a:spcBef>
        <a:spcAft>
          <a:spcPts val="0"/>
        </a:spcAft>
        <a:buClrTx/>
        <a:buSzTx/>
        <a:buFontTx/>
        <a:buNone/>
        <a:tabLst/>
        <a:defRPr sz="2600" b="0" i="0" u="none" strike="noStrike" cap="none" spc="0" baseline="0">
          <a:ln>
            <a:noFill/>
          </a:ln>
          <a:solidFill>
            <a:schemeClr val="tx1"/>
          </a:solidFill>
          <a:uFillTx/>
          <a:latin typeface="+mn-lt"/>
          <a:ea typeface="+mn-ea"/>
          <a:cs typeface="+mn-cs"/>
          <a:sym typeface="Open Sans"/>
        </a:defRPr>
      </a:lvl3pPr>
      <a:lvl4pPr marL="0" marR="0" indent="0" algn="r" defTabSz="2438400" rtl="0" latinLnBrk="0">
        <a:lnSpc>
          <a:spcPct val="100000"/>
        </a:lnSpc>
        <a:spcBef>
          <a:spcPts val="0"/>
        </a:spcBef>
        <a:spcAft>
          <a:spcPts val="0"/>
        </a:spcAft>
        <a:buClrTx/>
        <a:buSzTx/>
        <a:buFontTx/>
        <a:buNone/>
        <a:tabLst/>
        <a:defRPr sz="2600" b="0" i="0" u="none" strike="noStrike" cap="none" spc="0" baseline="0">
          <a:ln>
            <a:noFill/>
          </a:ln>
          <a:solidFill>
            <a:schemeClr val="tx1"/>
          </a:solidFill>
          <a:uFillTx/>
          <a:latin typeface="+mn-lt"/>
          <a:ea typeface="+mn-ea"/>
          <a:cs typeface="+mn-cs"/>
          <a:sym typeface="Open Sans"/>
        </a:defRPr>
      </a:lvl4pPr>
      <a:lvl5pPr marL="0" marR="0" indent="0" algn="r" defTabSz="2438400" rtl="0" latinLnBrk="0">
        <a:lnSpc>
          <a:spcPct val="100000"/>
        </a:lnSpc>
        <a:spcBef>
          <a:spcPts val="0"/>
        </a:spcBef>
        <a:spcAft>
          <a:spcPts val="0"/>
        </a:spcAft>
        <a:buClrTx/>
        <a:buSzTx/>
        <a:buFontTx/>
        <a:buNone/>
        <a:tabLst/>
        <a:defRPr sz="2600" b="0" i="0" u="none" strike="noStrike" cap="none" spc="0" baseline="0">
          <a:ln>
            <a:noFill/>
          </a:ln>
          <a:solidFill>
            <a:schemeClr val="tx1"/>
          </a:solidFill>
          <a:uFillTx/>
          <a:latin typeface="+mn-lt"/>
          <a:ea typeface="+mn-ea"/>
          <a:cs typeface="+mn-cs"/>
          <a:sym typeface="Open Sans"/>
        </a:defRPr>
      </a:lvl5pPr>
      <a:lvl6pPr marL="0" marR="0" indent="0" algn="r" defTabSz="2438400" rtl="0" latinLnBrk="0">
        <a:lnSpc>
          <a:spcPct val="100000"/>
        </a:lnSpc>
        <a:spcBef>
          <a:spcPts val="0"/>
        </a:spcBef>
        <a:spcAft>
          <a:spcPts val="0"/>
        </a:spcAft>
        <a:buClrTx/>
        <a:buSzTx/>
        <a:buFontTx/>
        <a:buNone/>
        <a:tabLst/>
        <a:defRPr sz="2600" b="0" i="0" u="none" strike="noStrike" cap="none" spc="0" baseline="0">
          <a:ln>
            <a:noFill/>
          </a:ln>
          <a:solidFill>
            <a:schemeClr val="tx1"/>
          </a:solidFill>
          <a:uFillTx/>
          <a:latin typeface="+mn-lt"/>
          <a:ea typeface="+mn-ea"/>
          <a:cs typeface="+mn-cs"/>
          <a:sym typeface="Open Sans"/>
        </a:defRPr>
      </a:lvl6pPr>
      <a:lvl7pPr marL="0" marR="0" indent="0" algn="r" defTabSz="2438400" rtl="0" latinLnBrk="0">
        <a:lnSpc>
          <a:spcPct val="100000"/>
        </a:lnSpc>
        <a:spcBef>
          <a:spcPts val="0"/>
        </a:spcBef>
        <a:spcAft>
          <a:spcPts val="0"/>
        </a:spcAft>
        <a:buClrTx/>
        <a:buSzTx/>
        <a:buFontTx/>
        <a:buNone/>
        <a:tabLst/>
        <a:defRPr sz="2600" b="0" i="0" u="none" strike="noStrike" cap="none" spc="0" baseline="0">
          <a:ln>
            <a:noFill/>
          </a:ln>
          <a:solidFill>
            <a:schemeClr val="tx1"/>
          </a:solidFill>
          <a:uFillTx/>
          <a:latin typeface="+mn-lt"/>
          <a:ea typeface="+mn-ea"/>
          <a:cs typeface="+mn-cs"/>
          <a:sym typeface="Open Sans"/>
        </a:defRPr>
      </a:lvl7pPr>
      <a:lvl8pPr marL="0" marR="0" indent="0" algn="r" defTabSz="2438400" rtl="0" latinLnBrk="0">
        <a:lnSpc>
          <a:spcPct val="100000"/>
        </a:lnSpc>
        <a:spcBef>
          <a:spcPts val="0"/>
        </a:spcBef>
        <a:spcAft>
          <a:spcPts val="0"/>
        </a:spcAft>
        <a:buClrTx/>
        <a:buSzTx/>
        <a:buFontTx/>
        <a:buNone/>
        <a:tabLst/>
        <a:defRPr sz="2600" b="0" i="0" u="none" strike="noStrike" cap="none" spc="0" baseline="0">
          <a:ln>
            <a:noFill/>
          </a:ln>
          <a:solidFill>
            <a:schemeClr val="tx1"/>
          </a:solidFill>
          <a:uFillTx/>
          <a:latin typeface="+mn-lt"/>
          <a:ea typeface="+mn-ea"/>
          <a:cs typeface="+mn-cs"/>
          <a:sym typeface="Open Sans"/>
        </a:defRPr>
      </a:lvl8pPr>
      <a:lvl9pPr marL="0" marR="0" indent="0" algn="r" defTabSz="2438400" rtl="0" latinLnBrk="0">
        <a:lnSpc>
          <a:spcPct val="100000"/>
        </a:lnSpc>
        <a:spcBef>
          <a:spcPts val="0"/>
        </a:spcBef>
        <a:spcAft>
          <a:spcPts val="0"/>
        </a:spcAft>
        <a:buClrTx/>
        <a:buSzTx/>
        <a:buFontTx/>
        <a:buNone/>
        <a:tabLst/>
        <a:defRPr sz="2600" b="0" i="0" u="none" strike="noStrike" cap="none" spc="0" baseline="0">
          <a:ln>
            <a:noFill/>
          </a:ln>
          <a:solidFill>
            <a:schemeClr val="tx1"/>
          </a:solidFill>
          <a:uFillTx/>
          <a:latin typeface="+mn-lt"/>
          <a:ea typeface="+mn-ea"/>
          <a:cs typeface="+mn-cs"/>
          <a:sym typeface="Open San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gif"/></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8.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8.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9.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p:cNvSpPr>
          <p:nvPr>
            <p:ph type="ctrTitle"/>
          </p:nvPr>
        </p:nvSpPr>
        <p:spPr>
          <a:xfrm>
            <a:off x="2677733" y="3506661"/>
            <a:ext cx="19031202" cy="4402022"/>
          </a:xfrm>
          <a:prstGeom prst="rect">
            <a:avLst/>
          </a:prstGeom>
        </p:spPr>
        <p:txBody>
          <a:bodyPr/>
          <a:lstStyle>
            <a:lvl1pPr defTabSz="2097023">
              <a:defRPr sz="12384"/>
            </a:lvl1pPr>
          </a:lstStyle>
          <a:p>
            <a:r>
              <a:t>Разбираемся с CoordinatorLayout</a:t>
            </a:r>
          </a:p>
        </p:txBody>
      </p:sp>
      <p:sp>
        <p:nvSpPr>
          <p:cNvPr id="122" name="Shape 122"/>
          <p:cNvSpPr>
            <a:spLocks noGrp="1"/>
          </p:cNvSpPr>
          <p:nvPr>
            <p:ph type="subTitle" sz="quarter" idx="1"/>
          </p:nvPr>
        </p:nvSpPr>
        <p:spPr>
          <a:prstGeom prst="rect">
            <a:avLst/>
          </a:prstGeom>
        </p:spPr>
        <p:txBody>
          <a:bodyPr/>
          <a:lstStyle/>
          <a:p>
            <a:pPr defTabSz="1999488">
              <a:defRPr sz="5248"/>
            </a:pPr>
            <a:r>
              <a:t>Солодовников Сергей</a:t>
            </a:r>
          </a:p>
          <a:p>
            <a:pPr defTabSz="1999488">
              <a:defRPr sz="5248"/>
            </a:pPr>
            <a:r>
              <a:t>Rambler&amp;Co</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p:cNvSpPr>
          <p:nvPr>
            <p:ph type="sldNum" sz="quarter" idx="2"/>
          </p:nvPr>
        </p:nvSpPr>
        <p:spPr>
          <a:xfrm>
            <a:off x="23188837" y="12519393"/>
            <a:ext cx="867584" cy="88130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10</a:t>
            </a:fld>
            <a:endParaRPr/>
          </a:p>
        </p:txBody>
      </p:sp>
      <p:pic>
        <p:nvPicPr>
          <p:cNvPr id="174" name="image4.gif" descr="ezgif.com-video-to-gif (1).gif"/>
          <p:cNvPicPr>
            <a:picLocks/>
          </p:cNvPicPr>
          <p:nvPr/>
        </p:nvPicPr>
        <p:blipFill>
          <a:blip r:embed="rId3">
            <a:extLst/>
          </a:blip>
          <a:stretch>
            <a:fillRect/>
          </a:stretch>
        </p:blipFill>
        <p:spPr>
          <a:xfrm>
            <a:off x="5842000" y="3289266"/>
            <a:ext cx="12700000" cy="7137401"/>
          </a:xfrm>
          <a:prstGeom prst="rect">
            <a:avLst/>
          </a:prstGeom>
          <a:ln w="12700">
            <a:miter lim="400000"/>
          </a:ln>
        </p:spPr>
      </p:pic>
      <p:sp>
        <p:nvSpPr>
          <p:cNvPr id="175" name="Shape 175"/>
          <p:cNvSpPr>
            <a:spLocks noGrp="1"/>
          </p:cNvSpPr>
          <p:nvPr>
            <p:ph type="title"/>
          </p:nvPr>
        </p:nvSpPr>
        <p:spPr>
          <a:xfrm>
            <a:off x="831199" y="375799"/>
            <a:ext cx="22721602" cy="1291999"/>
          </a:xfrm>
          <a:prstGeom prst="rect">
            <a:avLst/>
          </a:prstGeom>
        </p:spPr>
        <p:txBody>
          <a:bodyPr>
            <a:normAutofit fontScale="90000"/>
          </a:bodyPr>
          <a:lstStyle>
            <a:lvl1pPr algn="ctr" defTabSz="2145791">
              <a:defRPr sz="5632">
                <a:latin typeface="+mj-lt"/>
                <a:ea typeface="+mj-ea"/>
                <a:cs typeface="+mj-cs"/>
                <a:sym typeface="Arial"/>
              </a:defRPr>
            </a:lvl1pPr>
          </a:lstStyle>
          <a:p>
            <a:r>
              <a:t>Использование атрибута “layout_anchor”</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a:spLocks noGrp="1"/>
          </p:cNvSpPr>
          <p:nvPr>
            <p:ph type="title"/>
          </p:nvPr>
        </p:nvSpPr>
        <p:spPr>
          <a:xfrm>
            <a:off x="831200" y="1186733"/>
            <a:ext cx="16614590" cy="1845225"/>
          </a:xfrm>
          <a:prstGeom prst="rect">
            <a:avLst/>
          </a:prstGeom>
        </p:spPr>
        <p:txBody>
          <a:bodyPr>
            <a:normAutofit/>
          </a:bodyPr>
          <a:lstStyle>
            <a:lvl1pPr defTabSz="2365248">
              <a:defRPr sz="9312"/>
            </a:lvl1pPr>
          </a:lstStyle>
          <a:p>
            <a:r>
              <a:rPr sz="8000"/>
              <a:t>Использование атрибута “layout_anchor”</a:t>
            </a:r>
          </a:p>
        </p:txBody>
      </p:sp>
      <p:sp>
        <p:nvSpPr>
          <p:cNvPr id="180" name="Shape 180"/>
          <p:cNvSpPr>
            <a:spLocks noGrp="1"/>
          </p:cNvSpPr>
          <p:nvPr>
            <p:ph type="sldNum" sz="quarter" idx="2"/>
          </p:nvPr>
        </p:nvSpPr>
        <p:spPr>
          <a:xfrm>
            <a:off x="23213182" y="12519393"/>
            <a:ext cx="843239" cy="88130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11</a:t>
            </a:fld>
            <a:endParaRPr/>
          </a:p>
        </p:txBody>
      </p:sp>
      <p:pic>
        <p:nvPicPr>
          <p:cNvPr id="181" name="image5.png" descr="patterns_actions_fab1.png"/>
          <p:cNvPicPr>
            <a:picLocks noChangeAspect="1"/>
          </p:cNvPicPr>
          <p:nvPr/>
        </p:nvPicPr>
        <p:blipFill>
          <a:blip r:embed="rId3">
            <a:extLst/>
          </a:blip>
          <a:stretch>
            <a:fillRect/>
          </a:stretch>
        </p:blipFill>
        <p:spPr>
          <a:xfrm>
            <a:off x="4682543" y="3922295"/>
            <a:ext cx="4943388" cy="8788239"/>
          </a:xfrm>
          <a:prstGeom prst="rect">
            <a:avLst/>
          </a:prstGeom>
          <a:ln w="12700">
            <a:miter lim="400000"/>
          </a:ln>
        </p:spPr>
      </p:pic>
      <p:pic>
        <p:nvPicPr>
          <p:cNvPr id="182" name="image6.png" descr="patterns_actions_fab2.png"/>
          <p:cNvPicPr>
            <a:picLocks noChangeAspect="1"/>
          </p:cNvPicPr>
          <p:nvPr/>
        </p:nvPicPr>
        <p:blipFill>
          <a:blip r:embed="rId4">
            <a:extLst/>
          </a:blip>
          <a:stretch>
            <a:fillRect/>
          </a:stretch>
        </p:blipFill>
        <p:spPr>
          <a:xfrm>
            <a:off x="14101673" y="3922295"/>
            <a:ext cx="4943391" cy="8788300"/>
          </a:xfrm>
          <a:prstGeom prst="rect">
            <a:avLst/>
          </a:prstGeom>
          <a:ln w="12700">
            <a:miter lim="400000"/>
          </a:ln>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title"/>
          </p:nvPr>
        </p:nvSpPr>
        <p:spPr>
          <a:xfrm>
            <a:off x="831199" y="2172799"/>
            <a:ext cx="22856801" cy="2511999"/>
          </a:xfrm>
          <a:prstGeom prst="rect">
            <a:avLst/>
          </a:prstGeom>
        </p:spPr>
        <p:txBody>
          <a:bodyPr/>
          <a:lstStyle/>
          <a:p>
            <a:r>
              <a:t>Behavior</a:t>
            </a:r>
          </a:p>
        </p:txBody>
      </p:sp>
      <p:sp>
        <p:nvSpPr>
          <p:cNvPr id="187" name="Shape 187"/>
          <p:cNvSpPr>
            <a:spLocks noGrp="1"/>
          </p:cNvSpPr>
          <p:nvPr>
            <p:ph type="sldNum" sz="quarter" idx="2"/>
          </p:nvPr>
        </p:nvSpPr>
        <p:spPr>
          <a:xfrm>
            <a:off x="23188837" y="12519393"/>
            <a:ext cx="867584" cy="88130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12</a:t>
            </a:fld>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p:cNvSpPr>
          <p:nvPr>
            <p:ph type="title"/>
          </p:nvPr>
        </p:nvSpPr>
        <p:spPr>
          <a:xfrm>
            <a:off x="831199" y="1186733"/>
            <a:ext cx="22721602" cy="1886401"/>
          </a:xfrm>
          <a:prstGeom prst="rect">
            <a:avLst/>
          </a:prstGeom>
        </p:spPr>
        <p:txBody>
          <a:bodyPr>
            <a:normAutofit fontScale="90000"/>
          </a:bodyPr>
          <a:lstStyle>
            <a:lvl1pPr defTabSz="2365248">
              <a:defRPr sz="9312"/>
            </a:lvl1pPr>
          </a:lstStyle>
          <a:p>
            <a:r>
              <a:t>Создание Behavior</a:t>
            </a:r>
          </a:p>
        </p:txBody>
      </p:sp>
      <p:sp>
        <p:nvSpPr>
          <p:cNvPr id="192" name="Shape 192"/>
          <p:cNvSpPr>
            <a:spLocks noGrp="1"/>
          </p:cNvSpPr>
          <p:nvPr>
            <p:ph type="sldNum" sz="quarter" idx="2"/>
          </p:nvPr>
        </p:nvSpPr>
        <p:spPr>
          <a:xfrm>
            <a:off x="23188837" y="12519393"/>
            <a:ext cx="867584" cy="88130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13</a:t>
            </a:fld>
            <a:endParaRPr/>
          </a:p>
        </p:txBody>
      </p:sp>
      <p:sp>
        <p:nvSpPr>
          <p:cNvPr id="193" name="Shape 193"/>
          <p:cNvSpPr/>
          <p:nvPr/>
        </p:nvSpPr>
        <p:spPr>
          <a:xfrm>
            <a:off x="830999" y="3203150"/>
            <a:ext cx="22721602" cy="882367"/>
          </a:xfrm>
          <a:prstGeom prst="rect">
            <a:avLst/>
          </a:prstGeom>
          <a:ln w="25400">
            <a:miter lim="400000"/>
          </a:ln>
          <a:extLst>
            <a:ext uri="{C572A759-6A51-4108-AA02-DFA0A04FC94B}">
              <ma14:wrappingTextBoxFlag xmlns:ma14="http://schemas.microsoft.com/office/mac/drawingml/2011/main" val="1"/>
            </a:ext>
          </a:extLst>
        </p:spPr>
        <p:txBody>
          <a:bodyPr lIns="243799" tIns="243799" rIns="243799" bIns="243799" anchor="ctr">
            <a:spAutoFit/>
          </a:bodyPr>
          <a:lstStyle/>
          <a:p>
            <a:pPr>
              <a:lnSpc>
                <a:spcPct val="150000"/>
              </a:lnSpc>
              <a:defRPr sz="2800" b="1">
                <a:solidFill>
                  <a:srgbClr val="000000"/>
                </a:solidFill>
              </a:defRPr>
            </a:pPr>
            <a:r>
              <a:t>public class</a:t>
            </a:r>
            <a:r>
              <a:rPr b="0"/>
              <a:t> FancyBehavior</a:t>
            </a:r>
            <a:r>
              <a:rPr b="0">
                <a:solidFill>
                  <a:srgbClr val="0033CC"/>
                </a:solidFill>
              </a:rPr>
              <a:t>&lt;</a:t>
            </a:r>
            <a:r>
              <a:rPr>
                <a:solidFill>
                  <a:srgbClr val="0033CC"/>
                </a:solidFill>
              </a:rPr>
              <a:t>V</a:t>
            </a:r>
            <a:r>
              <a:rPr b="0">
                <a:solidFill>
                  <a:srgbClr val="0033CC"/>
                </a:solidFill>
              </a:rPr>
              <a:t> extends View&gt;</a:t>
            </a:r>
            <a:r>
              <a:rPr b="0"/>
              <a:t> </a:t>
            </a:r>
            <a:r>
              <a:t>extends</a:t>
            </a:r>
            <a:r>
              <a:rPr b="0"/>
              <a:t> CoordinatorLayout.Behavior</a:t>
            </a:r>
            <a:r>
              <a:rPr b="0">
                <a:solidFill>
                  <a:srgbClr val="0033CC"/>
                </a:solidFill>
              </a:rPr>
              <a:t>&lt;</a:t>
            </a:r>
            <a:r>
              <a:rPr>
                <a:solidFill>
                  <a:srgbClr val="0033CC"/>
                </a:solidFill>
              </a:rPr>
              <a:t>V</a:t>
            </a:r>
            <a:r>
              <a:rPr b="0">
                <a:solidFill>
                  <a:srgbClr val="0033CC"/>
                </a:solidFill>
              </a:rPr>
              <a:t>&gt;</a:t>
            </a:r>
            <a:r>
              <a:rPr b="0"/>
              <a:t> {</a:t>
            </a:r>
          </a:p>
        </p:txBody>
      </p:sp>
      <p:sp>
        <p:nvSpPr>
          <p:cNvPr id="194" name="Shape 194"/>
          <p:cNvSpPr/>
          <p:nvPr/>
        </p:nvSpPr>
        <p:spPr>
          <a:xfrm>
            <a:off x="746332" y="11974150"/>
            <a:ext cx="22721602" cy="882367"/>
          </a:xfrm>
          <a:prstGeom prst="rect">
            <a:avLst/>
          </a:prstGeom>
          <a:ln w="25400">
            <a:miter lim="400000"/>
          </a:ln>
          <a:extLst>
            <a:ext uri="{C572A759-6A51-4108-AA02-DFA0A04FC94B}">
              <ma14:wrappingTextBoxFlag xmlns:ma14="http://schemas.microsoft.com/office/mac/drawingml/2011/main" val="1"/>
            </a:ext>
          </a:extLst>
        </p:spPr>
        <p:txBody>
          <a:bodyPr lIns="243799" tIns="243799" rIns="243799" bIns="243799" anchor="ctr">
            <a:spAutoFit/>
          </a:bodyPr>
          <a:lstStyle>
            <a:lvl1pPr>
              <a:lnSpc>
                <a:spcPct val="150000"/>
              </a:lnSpc>
              <a:defRPr sz="2800">
                <a:solidFill>
                  <a:srgbClr val="000000"/>
                </a:solidFill>
              </a:defRPr>
            </a:lvl1pPr>
          </a:lstStyle>
          <a:p>
            <a:r>
              <a:t>}</a:t>
            </a:r>
          </a:p>
        </p:txBody>
      </p:sp>
      <p:sp>
        <p:nvSpPr>
          <p:cNvPr id="195" name="Shape 195"/>
          <p:cNvSpPr/>
          <p:nvPr/>
        </p:nvSpPr>
        <p:spPr>
          <a:xfrm>
            <a:off x="1152733" y="4106350"/>
            <a:ext cx="21644001" cy="2507967"/>
          </a:xfrm>
          <a:prstGeom prst="rect">
            <a:avLst/>
          </a:prstGeom>
          <a:ln w="25400">
            <a:miter lim="400000"/>
          </a:ln>
          <a:extLst>
            <a:ext uri="{C572A759-6A51-4108-AA02-DFA0A04FC94B}">
              <ma14:wrappingTextBoxFlag xmlns:ma14="http://schemas.microsoft.com/office/mac/drawingml/2011/main" val="1"/>
            </a:ext>
          </a:extLst>
        </p:spPr>
        <p:txBody>
          <a:bodyPr lIns="243799" tIns="243799" rIns="243799" bIns="243799" anchor="ctr">
            <a:spAutoFit/>
          </a:bodyPr>
          <a:lstStyle/>
          <a:p>
            <a:pPr>
              <a:defRPr sz="2800" i="1">
                <a:solidFill>
                  <a:srgbClr val="999988"/>
                </a:solidFill>
              </a:defRPr>
            </a:pPr>
            <a:r>
              <a:t>  </a:t>
            </a:r>
            <a:r>
              <a:rPr>
                <a:solidFill>
                  <a:srgbClr val="0066FF"/>
                </a:solidFill>
              </a:rPr>
              <a:t>/**</a:t>
            </a:r>
            <a:br>
              <a:rPr>
                <a:solidFill>
                  <a:srgbClr val="0066FF"/>
                </a:solidFill>
              </a:rPr>
            </a:br>
            <a:r>
              <a:rPr>
                <a:solidFill>
                  <a:srgbClr val="0066FF"/>
                </a:solidFill>
              </a:rPr>
              <a:t>   *  Конструктор для создания экземпляра FancyBehavior через код.</a:t>
            </a:r>
            <a:br>
              <a:rPr>
                <a:solidFill>
                  <a:srgbClr val="0066FF"/>
                </a:solidFill>
              </a:rPr>
            </a:br>
            <a:r>
              <a:rPr>
                <a:solidFill>
                  <a:srgbClr val="0066FF"/>
                </a:solidFill>
              </a:rPr>
              <a:t>   */</a:t>
            </a:r>
            <a:br>
              <a:rPr>
                <a:solidFill>
                  <a:srgbClr val="0066FF"/>
                </a:solidFill>
              </a:rPr>
            </a:br>
            <a:r>
              <a:rPr i="0">
                <a:solidFill>
                  <a:srgbClr val="000000"/>
                </a:solidFill>
              </a:rPr>
              <a:t>  </a:t>
            </a:r>
            <a:r>
              <a:rPr b="1" i="0">
                <a:solidFill>
                  <a:srgbClr val="000000"/>
                </a:solidFill>
              </a:rPr>
              <a:t>public</a:t>
            </a:r>
            <a:r>
              <a:rPr i="0">
                <a:solidFill>
                  <a:srgbClr val="000000"/>
                </a:solidFill>
              </a:rPr>
              <a:t> FancyBehavior() {</a:t>
            </a:r>
            <a:br>
              <a:rPr i="0">
                <a:solidFill>
                  <a:srgbClr val="000000"/>
                </a:solidFill>
              </a:rPr>
            </a:br>
            <a:r>
              <a:rPr i="0">
                <a:solidFill>
                  <a:srgbClr val="000000"/>
                </a:solidFill>
              </a:rPr>
              <a:t>  }</a:t>
            </a:r>
          </a:p>
        </p:txBody>
      </p:sp>
      <p:sp>
        <p:nvSpPr>
          <p:cNvPr id="196" name="Shape 196"/>
          <p:cNvSpPr/>
          <p:nvPr/>
        </p:nvSpPr>
        <p:spPr>
          <a:xfrm>
            <a:off x="1034399" y="6970841"/>
            <a:ext cx="21762403" cy="5108851"/>
          </a:xfrm>
          <a:prstGeom prst="rect">
            <a:avLst/>
          </a:prstGeom>
          <a:ln w="25400">
            <a:miter lim="400000"/>
          </a:ln>
          <a:extLst>
            <a:ext uri="{C572A759-6A51-4108-AA02-DFA0A04FC94B}">
              <ma14:wrappingTextBoxFlag xmlns:ma14="http://schemas.microsoft.com/office/mac/drawingml/2011/main" val="1"/>
            </a:ext>
          </a:extLst>
        </p:spPr>
        <p:txBody>
          <a:bodyPr lIns="243799" tIns="243799" rIns="243799" bIns="243799" anchor="ctr">
            <a:spAutoFit/>
          </a:bodyPr>
          <a:lstStyle/>
          <a:p>
            <a:pPr>
              <a:lnSpc>
                <a:spcPct val="150000"/>
              </a:lnSpc>
              <a:defRPr sz="2800" i="1">
                <a:solidFill>
                  <a:srgbClr val="0066FF"/>
                </a:solidFill>
              </a:defRPr>
            </a:pPr>
            <a:r>
              <a:t>  /**</a:t>
            </a:r>
            <a:br/>
            <a:r>
              <a:t>   *  Конструктор для создания экземпляра FancyBehavior через разметку.</a:t>
            </a:r>
            <a:br/>
            <a:r>
              <a:t>   */</a:t>
            </a:r>
            <a:br/>
            <a:r>
              <a:rPr i="0">
                <a:solidFill>
                  <a:srgbClr val="000000"/>
                </a:solidFill>
              </a:rPr>
              <a:t>  </a:t>
            </a:r>
            <a:r>
              <a:rPr b="1" i="0">
                <a:solidFill>
                  <a:srgbClr val="000000"/>
                </a:solidFill>
              </a:rPr>
              <a:t>public </a:t>
            </a:r>
            <a:r>
              <a:rPr i="0">
                <a:solidFill>
                  <a:srgbClr val="000000"/>
                </a:solidFill>
              </a:rPr>
              <a:t>FancyBehavior(</a:t>
            </a:r>
            <a:r>
              <a:rPr b="1" i="0">
                <a:solidFill>
                  <a:srgbClr val="000000"/>
                </a:solidFill>
              </a:rPr>
              <a:t>Context</a:t>
            </a:r>
            <a:r>
              <a:rPr i="0">
                <a:solidFill>
                  <a:srgbClr val="000000"/>
                </a:solidFill>
              </a:rPr>
              <a:t> context, </a:t>
            </a:r>
            <a:r>
              <a:rPr b="1" i="0">
                <a:solidFill>
                  <a:srgbClr val="000000"/>
                </a:solidFill>
              </a:rPr>
              <a:t>AttributeSet</a:t>
            </a:r>
            <a:r>
              <a:rPr i="0">
                <a:solidFill>
                  <a:srgbClr val="000000"/>
                </a:solidFill>
              </a:rPr>
              <a:t> attrs) {</a:t>
            </a:r>
            <a:br>
              <a:rPr i="0">
                <a:solidFill>
                  <a:srgbClr val="000000"/>
                </a:solidFill>
              </a:rPr>
            </a:br>
            <a:r>
              <a:rPr i="0">
                <a:solidFill>
                  <a:srgbClr val="000000"/>
                </a:solidFill>
              </a:rPr>
              <a:t>    super(context, attrs);</a:t>
            </a:r>
            <a:br>
              <a:rPr i="0">
                <a:solidFill>
                  <a:srgbClr val="000000"/>
                </a:solidFill>
              </a:rPr>
            </a:br>
            <a:r>
              <a:rPr i="0">
                <a:solidFill>
                  <a:srgbClr val="000000"/>
                </a:solidFill>
              </a:rPr>
              <a:t>    </a:t>
            </a:r>
            <a:r>
              <a:t>// Извлекаем любые пользовательские атрибуты</a:t>
            </a:r>
            <a:br/>
            <a:r>
              <a:rPr i="0">
                <a:solidFill>
                  <a:srgbClr val="000000"/>
                </a:solidFill>
              </a:rPr>
              <a:t>    </a:t>
            </a:r>
            <a:r>
              <a:t>// в идеале с префиксом behavior_, чтобы обозначить принадлежность атрибута к Behavior</a:t>
            </a:r>
            <a:br/>
            <a:r>
              <a:rPr i="0">
                <a:solidFill>
                  <a:srgbClr val="000000"/>
                </a:solidFill>
              </a:rPr>
              <a:t>  }</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95"/>
                                        </p:tgtEl>
                                        <p:attrNameLst>
                                          <p:attrName>style.visibility</p:attrName>
                                        </p:attrNameLst>
                                      </p:cBhvr>
                                      <p:to>
                                        <p:strVal val="visible"/>
                                      </p:to>
                                    </p:set>
                                    <p:animEffect transition="in" filter="dissolve">
                                      <p:cBhvr>
                                        <p:cTn id="7" dur="1500"/>
                                        <p:tgtEl>
                                          <p:spTgt spid="19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196"/>
                                        </p:tgtEl>
                                        <p:attrNameLst>
                                          <p:attrName>style.visibility</p:attrName>
                                        </p:attrNameLst>
                                      </p:cBhvr>
                                      <p:to>
                                        <p:strVal val="visible"/>
                                      </p:to>
                                    </p:set>
                                    <p:animEffect transition="in" filter="dissolve">
                                      <p:cBhvr>
                                        <p:cTn id="12" dur="10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1" animBg="1" advAuto="0"/>
      <p:bldP spid="196" grpId="2"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a:spLocks noGrp="1"/>
          </p:cNvSpPr>
          <p:nvPr>
            <p:ph type="title"/>
          </p:nvPr>
        </p:nvSpPr>
        <p:spPr>
          <a:xfrm>
            <a:off x="831199" y="1186733"/>
            <a:ext cx="22721602" cy="1886401"/>
          </a:xfrm>
          <a:prstGeom prst="rect">
            <a:avLst/>
          </a:prstGeom>
        </p:spPr>
        <p:txBody>
          <a:bodyPr>
            <a:normAutofit fontScale="90000"/>
          </a:bodyPr>
          <a:lstStyle>
            <a:lvl1pPr defTabSz="2365248">
              <a:defRPr sz="9312"/>
            </a:lvl1pPr>
          </a:lstStyle>
          <a:p>
            <a:r>
              <a:t>Подключение Behavior через xml</a:t>
            </a:r>
          </a:p>
        </p:txBody>
      </p:sp>
      <p:sp>
        <p:nvSpPr>
          <p:cNvPr id="201" name="Shape 201"/>
          <p:cNvSpPr>
            <a:spLocks noGrp="1"/>
          </p:cNvSpPr>
          <p:nvPr>
            <p:ph type="sldNum" sz="quarter" idx="2"/>
          </p:nvPr>
        </p:nvSpPr>
        <p:spPr>
          <a:xfrm>
            <a:off x="23188837" y="12519393"/>
            <a:ext cx="867584" cy="88130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14</a:t>
            </a:fld>
            <a:endParaRPr/>
          </a:p>
        </p:txBody>
      </p:sp>
      <p:sp>
        <p:nvSpPr>
          <p:cNvPr id="202" name="Shape 202"/>
          <p:cNvSpPr/>
          <p:nvPr/>
        </p:nvSpPr>
        <p:spPr>
          <a:xfrm>
            <a:off x="831199" y="3344867"/>
            <a:ext cx="22001602" cy="8456665"/>
          </a:xfrm>
          <a:prstGeom prst="rect">
            <a:avLst/>
          </a:prstGeom>
          <a:ln w="25400">
            <a:miter lim="400000"/>
          </a:ln>
          <a:extLst>
            <a:ext uri="{C572A759-6A51-4108-AA02-DFA0A04FC94B}">
              <ma14:wrappingTextBoxFlag xmlns:ma14="http://schemas.microsoft.com/office/mac/drawingml/2011/main" val="1"/>
            </a:ext>
          </a:extLst>
        </p:spPr>
        <p:txBody>
          <a:bodyPr lIns="243799" tIns="243799" rIns="243799" bIns="243799" anchor="ctr">
            <a:spAutoFit/>
          </a:bodyPr>
          <a:lstStyle/>
          <a:p>
            <a:pPr>
              <a:lnSpc>
                <a:spcPct val="150000"/>
              </a:lnSpc>
              <a:defRPr>
                <a:solidFill>
                  <a:srgbClr val="0033CC"/>
                </a:solidFill>
              </a:defRPr>
            </a:pPr>
            <a:r>
              <a:rPr dirty="0"/>
              <a:t>&lt;</a:t>
            </a:r>
            <a:r>
              <a:rPr b="1" dirty="0"/>
              <a:t>TextView</a:t>
            </a:r>
            <a:br>
              <a:rPr b="1" dirty="0"/>
            </a:br>
            <a:r>
              <a:rPr dirty="0"/>
              <a:t>   </a:t>
            </a:r>
            <a:r>
              <a:rPr i="1" dirty="0">
                <a:solidFill>
                  <a:srgbClr val="3366CC"/>
                </a:solidFill>
              </a:rPr>
              <a:t>xmlns</a:t>
            </a:r>
            <a:r>
              <a:rPr dirty="0"/>
              <a:t>:app=</a:t>
            </a:r>
            <a:r>
              <a:rPr dirty="0">
                <a:solidFill>
                  <a:srgbClr val="009933"/>
                </a:solidFill>
              </a:rPr>
              <a:t>"http://schemas.android.com/apk/res-auto"</a:t>
            </a:r>
            <a:br>
              <a:rPr dirty="0">
                <a:solidFill>
                  <a:srgbClr val="009933"/>
                </a:solidFill>
              </a:rPr>
            </a:br>
            <a:r>
              <a:rPr dirty="0"/>
              <a:t>   app:layout_behavior=</a:t>
            </a:r>
            <a:r>
              <a:rPr dirty="0">
                <a:solidFill>
                  <a:srgbClr val="009933"/>
                </a:solidFill>
              </a:rPr>
              <a:t>"ru.rambler.coordinatorlayoutsample.FancyBehavior"</a:t>
            </a:r>
            <a:br>
              <a:rPr dirty="0">
                <a:solidFill>
                  <a:srgbClr val="009933"/>
                </a:solidFill>
              </a:rPr>
            </a:br>
            <a:r>
              <a:rPr dirty="0"/>
              <a:t>   </a:t>
            </a:r>
            <a:r>
              <a:rPr i="1" dirty="0">
                <a:solidFill>
                  <a:srgbClr val="3366CC"/>
                </a:solidFill>
              </a:rPr>
              <a:t>app</a:t>
            </a:r>
            <a:r>
              <a:rPr dirty="0"/>
              <a:t>:behavior_cookies=</a:t>
            </a:r>
            <a:r>
              <a:rPr dirty="0">
                <a:solidFill>
                  <a:srgbClr val="009933"/>
                </a:solidFill>
              </a:rPr>
              <a:t>"true"</a:t>
            </a:r>
            <a:br>
              <a:rPr dirty="0">
                <a:solidFill>
                  <a:srgbClr val="009933"/>
                </a:solidFill>
              </a:rPr>
            </a:br>
            <a:r>
              <a:rPr dirty="0"/>
              <a:t>   </a:t>
            </a:r>
            <a:r>
              <a:rPr i="1" dirty="0">
                <a:solidFill>
                  <a:srgbClr val="3366CC"/>
                </a:solidFill>
              </a:rPr>
              <a:t>app</a:t>
            </a:r>
            <a:r>
              <a:rPr dirty="0"/>
              <a:t>:behavior_cookies_size=</a:t>
            </a:r>
            <a:r>
              <a:rPr dirty="0">
                <a:solidFill>
                  <a:srgbClr val="009933"/>
                </a:solidFill>
              </a:rPr>
              <a:t>"100dp"</a:t>
            </a:r>
            <a:r>
              <a:rPr dirty="0"/>
              <a:t>/&gt;</a:t>
            </a:r>
            <a:endParaRPr dirty="0">
              <a:solidFill>
                <a:srgbClr val="000000"/>
              </a:solidFill>
            </a:endParaRPr>
          </a:p>
          <a:p>
            <a:pPr>
              <a:defRPr>
                <a:solidFill>
                  <a:srgbClr val="000000"/>
                </a:solidFill>
              </a:defRPr>
            </a:pPr>
            <a:endParaRPr dirty="0">
              <a:solidFill>
                <a:srgbClr val="000000"/>
              </a:solidFill>
            </a:endParaRPr>
          </a:p>
          <a:p>
            <a:pPr marL="1028700" indent="-914400">
              <a:buSzPct val="100000"/>
              <a:buChar char="●"/>
              <a:defRPr sz="4800">
                <a:solidFill>
                  <a:srgbClr val="000000"/>
                </a:solidFill>
              </a:defRPr>
            </a:pPr>
            <a:r>
              <a:rPr dirty="0"/>
              <a:t>Behavior будет создан с помощью конструктора, который принимает Context и AttributeSet.</a:t>
            </a:r>
          </a:p>
          <a:p>
            <a:pPr>
              <a:defRPr sz="4800">
                <a:solidFill>
                  <a:srgbClr val="000000"/>
                </a:solidFill>
              </a:defRPr>
            </a:pPr>
            <a:endParaRPr dirty="0"/>
          </a:p>
          <a:p>
            <a:pPr marL="1028700" indent="-914400">
              <a:buSzPct val="100000"/>
              <a:buChar char="●"/>
              <a:defRPr sz="4800">
                <a:solidFill>
                  <a:srgbClr val="000000"/>
                </a:solidFill>
              </a:defRPr>
            </a:pPr>
            <a:r>
              <a:rPr dirty="0"/>
              <a:t>Behavior может извлечь параметры behavior_cookies и behavior_coolies_size из AttributeSet</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xit" fill="hold" grpId="1" nodeType="clickEffect">
                                  <p:stCondLst>
                                    <p:cond delay="0"/>
                                  </p:stCondLst>
                                  <p:iterate>
                                    <p:tmAbs val="0"/>
                                  </p:iterate>
                                  <p:childTnLst>
                                    <p:animEffect transition="out" filter="dissolve">
                                      <p:cBhvr>
                                        <p:cTn id="6" dur="1000" fill="hold"/>
                                        <p:tgtEl>
                                          <p:spTgt spid="202"/>
                                        </p:tgtEl>
                                      </p:cBhvr>
                                    </p:animEffect>
                                    <p:set>
                                      <p:cBhvr>
                                        <p:cTn id="7" fill="hold">
                                          <p:stCondLst>
                                            <p:cond delay="999"/>
                                          </p:stCondLst>
                                        </p:cTn>
                                        <p:tgtEl>
                                          <p:spTgt spid="2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1"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a:spLocks noGrp="1"/>
          </p:cNvSpPr>
          <p:nvPr>
            <p:ph type="title"/>
          </p:nvPr>
        </p:nvSpPr>
        <p:spPr>
          <a:xfrm>
            <a:off x="831199" y="1186733"/>
            <a:ext cx="22721602" cy="1886401"/>
          </a:xfrm>
          <a:prstGeom prst="rect">
            <a:avLst/>
          </a:prstGeom>
        </p:spPr>
        <p:txBody>
          <a:bodyPr>
            <a:normAutofit fontScale="90000"/>
          </a:bodyPr>
          <a:lstStyle>
            <a:lvl1pPr defTabSz="2365248">
              <a:defRPr sz="9312"/>
            </a:lvl1pPr>
          </a:lstStyle>
          <a:p>
            <a:r>
              <a:t>Подключение Behavior через xml</a:t>
            </a:r>
          </a:p>
        </p:txBody>
      </p:sp>
      <p:sp>
        <p:nvSpPr>
          <p:cNvPr id="201" name="Shape 201"/>
          <p:cNvSpPr>
            <a:spLocks noGrp="1"/>
          </p:cNvSpPr>
          <p:nvPr>
            <p:ph type="sldNum" sz="quarter" idx="2"/>
          </p:nvPr>
        </p:nvSpPr>
        <p:spPr>
          <a:xfrm>
            <a:off x="23188837" y="12519393"/>
            <a:ext cx="867584" cy="88130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15</a:t>
            </a:fld>
            <a:endParaRPr/>
          </a:p>
        </p:txBody>
      </p:sp>
      <p:sp>
        <p:nvSpPr>
          <p:cNvPr id="203" name="Shape 203"/>
          <p:cNvSpPr/>
          <p:nvPr/>
        </p:nvSpPr>
        <p:spPr>
          <a:xfrm>
            <a:off x="1311199" y="5021600"/>
            <a:ext cx="21761603" cy="3011515"/>
          </a:xfrm>
          <a:prstGeom prst="rect">
            <a:avLst/>
          </a:prstGeom>
          <a:ln w="25400">
            <a:miter lim="400000"/>
          </a:ln>
          <a:extLst>
            <a:ext uri="{C572A759-6A51-4108-AA02-DFA0A04FC94B}">
              <ma14:wrappingTextBoxFlag xmlns:ma14="http://schemas.microsoft.com/office/mac/drawingml/2011/main" val="1"/>
            </a:ext>
          </a:extLst>
        </p:spPr>
        <p:txBody>
          <a:bodyPr lIns="243799" tIns="243799" rIns="243799" bIns="243799">
            <a:spAutoFit/>
          </a:bodyPr>
          <a:lstStyle/>
          <a:p>
            <a:pPr>
              <a:lnSpc>
                <a:spcPct val="150000"/>
              </a:lnSpc>
              <a:defRPr>
                <a:solidFill>
                  <a:srgbClr val="0033CC"/>
                </a:solidFill>
              </a:defRPr>
            </a:pPr>
            <a:r>
              <a:rPr dirty="0"/>
              <a:t>app:layout_behavior=</a:t>
            </a:r>
            <a:r>
              <a:rPr dirty="0">
                <a:solidFill>
                  <a:srgbClr val="009933"/>
                </a:solidFill>
              </a:rPr>
              <a:t>"@string/appbar_scrolling_view_behavior"</a:t>
            </a:r>
            <a:endParaRPr dirty="0">
              <a:solidFill>
                <a:srgbClr val="000000"/>
              </a:solidFill>
            </a:endParaRPr>
          </a:p>
          <a:p>
            <a:pPr>
              <a:lnSpc>
                <a:spcPct val="150000"/>
              </a:lnSpc>
              <a:defRPr sz="2400">
                <a:solidFill>
                  <a:srgbClr val="000000"/>
                </a:solidFill>
                <a:latin typeface="Courier New"/>
                <a:ea typeface="Courier New"/>
                <a:cs typeface="Courier New"/>
                <a:sym typeface="Courier New"/>
              </a:defRPr>
            </a:pPr>
            <a:endParaRPr dirty="0">
              <a:solidFill>
                <a:srgbClr val="000000"/>
              </a:solidFill>
            </a:endParaRPr>
          </a:p>
          <a:p>
            <a:pPr marL="1028700" indent="-914400">
              <a:buSzPct val="100000"/>
              <a:buChar char="●"/>
              <a:defRPr sz="4800">
                <a:solidFill>
                  <a:srgbClr val="000000"/>
                </a:solidFill>
              </a:defRPr>
            </a:pPr>
            <a:r>
              <a:rPr dirty="0"/>
              <a:t>Содержит в себе путь к ScrollingViewBehavior</a:t>
            </a:r>
          </a:p>
        </p:txBody>
      </p:sp>
    </p:spTree>
    <p:extLst>
      <p:ext uri="{BB962C8B-B14F-4D97-AF65-F5344CB8AC3E}">
        <p14:creationId xmlns:p14="http://schemas.microsoft.com/office/powerpoint/2010/main" val="487985287"/>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203"/>
                                        </p:tgtEl>
                                        <p:attrNameLst>
                                          <p:attrName>style.visibility</p:attrName>
                                        </p:attrNameLst>
                                      </p:cBhvr>
                                      <p:to>
                                        <p:strVal val="visible"/>
                                      </p:to>
                                    </p:set>
                                    <p:animEffect transition="in" filter="dissolve">
                                      <p:cBhvr>
                                        <p:cTn id="7" dur="10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p:cNvSpPr>
          <p:nvPr>
            <p:ph type="title"/>
          </p:nvPr>
        </p:nvSpPr>
        <p:spPr>
          <a:xfrm>
            <a:off x="831199" y="1186733"/>
            <a:ext cx="22721602" cy="1886401"/>
          </a:xfrm>
          <a:prstGeom prst="rect">
            <a:avLst/>
          </a:prstGeom>
        </p:spPr>
        <p:txBody>
          <a:bodyPr>
            <a:normAutofit fontScale="90000"/>
          </a:bodyPr>
          <a:lstStyle>
            <a:lvl1pPr defTabSz="2365248">
              <a:defRPr sz="9312"/>
            </a:lvl1pPr>
          </a:lstStyle>
          <a:p>
            <a:r>
              <a:t>Подключение Behavior через код</a:t>
            </a:r>
          </a:p>
        </p:txBody>
      </p:sp>
      <p:sp>
        <p:nvSpPr>
          <p:cNvPr id="208" name="Shape 208"/>
          <p:cNvSpPr>
            <a:spLocks noGrp="1"/>
          </p:cNvSpPr>
          <p:nvPr>
            <p:ph type="sldNum" sz="quarter" idx="2"/>
          </p:nvPr>
        </p:nvSpPr>
        <p:spPr>
          <a:xfrm>
            <a:off x="23188837" y="12519393"/>
            <a:ext cx="867584" cy="88130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16</a:t>
            </a:fld>
            <a:endParaRPr/>
          </a:p>
        </p:txBody>
      </p:sp>
      <p:grpSp>
        <p:nvGrpSpPr>
          <p:cNvPr id="211" name="Group 211"/>
          <p:cNvGrpSpPr/>
          <p:nvPr/>
        </p:nvGrpSpPr>
        <p:grpSpPr>
          <a:xfrm>
            <a:off x="831199" y="3119199"/>
            <a:ext cx="22721602" cy="7477602"/>
            <a:chOff x="0" y="0"/>
            <a:chExt cx="22721600" cy="7477600"/>
          </a:xfrm>
        </p:grpSpPr>
        <p:sp>
          <p:nvSpPr>
            <p:cNvPr id="209" name="Shape 209"/>
            <p:cNvSpPr/>
            <p:nvPr/>
          </p:nvSpPr>
          <p:spPr>
            <a:xfrm>
              <a:off x="-1" y="0"/>
              <a:ext cx="22721602" cy="7477601"/>
            </a:xfrm>
            <a:prstGeom prst="rect">
              <a:avLst/>
            </a:prstGeom>
            <a:solidFill>
              <a:srgbClr val="FFFFFF"/>
            </a:solidFill>
            <a:ln w="12700" cap="flat">
              <a:noFill/>
              <a:miter lim="400000"/>
            </a:ln>
            <a:effectLst/>
          </p:spPr>
          <p:txBody>
            <a:bodyPr wrap="square" lIns="121919" tIns="121919" rIns="121919" bIns="121919" numCol="1" anchor="ctr">
              <a:noAutofit/>
            </a:bodyPr>
            <a:lstStyle/>
            <a:p>
              <a:pPr>
                <a:defRPr>
                  <a:solidFill>
                    <a:srgbClr val="000000"/>
                  </a:solidFill>
                </a:defRPr>
              </a:pPr>
              <a:endParaRPr/>
            </a:p>
          </p:txBody>
        </p:sp>
        <p:sp>
          <p:nvSpPr>
            <p:cNvPr id="210" name="Shape 210"/>
            <p:cNvSpPr/>
            <p:nvPr/>
          </p:nvSpPr>
          <p:spPr>
            <a:xfrm>
              <a:off x="-1" y="1617539"/>
              <a:ext cx="22721602" cy="4242522"/>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243799" tIns="243799" rIns="243799" bIns="243799" numCol="1" anchor="ctr">
              <a:spAutoFit/>
            </a:bodyPr>
            <a:lstStyle/>
            <a:p>
              <a:pPr>
                <a:lnSpc>
                  <a:spcPct val="150000"/>
                </a:lnSpc>
                <a:defRPr b="1">
                  <a:solidFill>
                    <a:srgbClr val="0000FF"/>
                  </a:solidFill>
                </a:defRPr>
              </a:pPr>
              <a:r>
                <a:t>FancyBehavior</a:t>
              </a:r>
              <a:r>
                <a:rPr b="0">
                  <a:solidFill>
                    <a:srgbClr val="000000"/>
                  </a:solidFill>
                </a:rPr>
                <a:t> fancyBehavior </a:t>
              </a:r>
              <a:r>
                <a:rPr b="0"/>
                <a:t>=</a:t>
              </a:r>
              <a:r>
                <a:rPr b="0">
                  <a:solidFill>
                    <a:srgbClr val="000000"/>
                  </a:solidFill>
                </a:rPr>
                <a:t> </a:t>
              </a:r>
              <a:r>
                <a:rPr b="0"/>
                <a:t>new</a:t>
              </a:r>
              <a:r>
                <a:rPr b="0">
                  <a:solidFill>
                    <a:srgbClr val="000000"/>
                  </a:solidFill>
                </a:rPr>
                <a:t> </a:t>
              </a:r>
              <a:r>
                <a:t>FancyBehavior</a:t>
              </a:r>
              <a:r>
                <a:rPr b="0">
                  <a:solidFill>
                    <a:srgbClr val="000000"/>
                  </a:solidFill>
                </a:rPr>
                <a:t>();</a:t>
              </a:r>
              <a:br>
                <a:rPr b="0">
                  <a:solidFill>
                    <a:srgbClr val="000000"/>
                  </a:solidFill>
                </a:rPr>
              </a:br>
              <a:r>
                <a:t>CoordinatorLayout.LayoutParams</a:t>
              </a:r>
              <a:r>
                <a:rPr b="0">
                  <a:solidFill>
                    <a:srgbClr val="000000"/>
                  </a:solidFill>
                </a:rPr>
                <a:t> params </a:t>
              </a:r>
              <a:r>
                <a:rPr b="0"/>
                <a:t>=</a:t>
              </a:r>
              <a:r>
                <a:rPr b="0">
                  <a:solidFill>
                    <a:srgbClr val="000000"/>
                  </a:solidFill>
                </a:rPr>
                <a:t> getView()</a:t>
              </a:r>
              <a:r>
                <a:rPr b="0"/>
                <a:t>.</a:t>
              </a:r>
              <a:r>
                <a:rPr b="0">
                  <a:solidFill>
                    <a:srgbClr val="000000"/>
                  </a:solidFill>
                </a:rPr>
                <a:t>getLayoutParams();</a:t>
              </a:r>
              <a:br>
                <a:rPr b="0">
                  <a:solidFill>
                    <a:srgbClr val="000000"/>
                  </a:solidFill>
                </a:rPr>
              </a:br>
              <a:r>
                <a:rPr b="0">
                  <a:solidFill>
                    <a:srgbClr val="000000"/>
                  </a:solidFill>
                </a:rPr>
                <a:t>params</a:t>
              </a:r>
              <a:r>
                <a:rPr b="0"/>
                <a:t>.</a:t>
              </a:r>
              <a:r>
                <a:rPr b="0">
                  <a:solidFill>
                    <a:srgbClr val="000000"/>
                  </a:solidFill>
                </a:rPr>
                <a:t>setBehavior(fancyBehavior);</a:t>
              </a:r>
              <a:endParaRPr>
                <a:solidFill>
                  <a:srgbClr val="000000"/>
                </a:solidFill>
              </a:endParaRPr>
            </a:p>
            <a:p>
              <a:pPr>
                <a:defRPr sz="4800">
                  <a:solidFill>
                    <a:srgbClr val="000000"/>
                  </a:solidFill>
                </a:defRPr>
              </a:pPr>
              <a:endParaRPr>
                <a:solidFill>
                  <a:srgbClr val="000000"/>
                </a:solidFill>
              </a:endParaRPr>
            </a:p>
            <a:p>
              <a:pPr marL="1028700" indent="-914400">
                <a:buSzPct val="100000"/>
                <a:buChar char="●"/>
                <a:defRPr sz="4800">
                  <a:solidFill>
                    <a:srgbClr val="000000"/>
                  </a:solidFill>
                </a:defRPr>
              </a:pPr>
              <a:r>
                <a:t>Можем инициализировать с помощью любого доступного конструктора.</a:t>
              </a:r>
            </a:p>
          </p:txBody>
        </p:sp>
      </p:gr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a:spLocks noGrp="1"/>
          </p:cNvSpPr>
          <p:nvPr>
            <p:ph type="title"/>
          </p:nvPr>
        </p:nvSpPr>
        <p:spPr>
          <a:xfrm>
            <a:off x="831199" y="1186733"/>
            <a:ext cx="22721602" cy="1886401"/>
          </a:xfrm>
          <a:prstGeom prst="rect">
            <a:avLst/>
          </a:prstGeom>
        </p:spPr>
        <p:txBody>
          <a:bodyPr>
            <a:normAutofit fontScale="90000"/>
          </a:bodyPr>
          <a:lstStyle>
            <a:lvl1pPr defTabSz="2365248">
              <a:defRPr sz="9312"/>
            </a:lvl1pPr>
          </a:lstStyle>
          <a:p>
            <a:r>
              <a:t>Автоматическое подключение Behavior</a:t>
            </a:r>
          </a:p>
        </p:txBody>
      </p:sp>
      <p:sp>
        <p:nvSpPr>
          <p:cNvPr id="216" name="Shape 216"/>
          <p:cNvSpPr>
            <a:spLocks noGrp="1"/>
          </p:cNvSpPr>
          <p:nvPr>
            <p:ph type="sldNum" sz="quarter" idx="2"/>
          </p:nvPr>
        </p:nvSpPr>
        <p:spPr>
          <a:xfrm>
            <a:off x="23188837" y="12519393"/>
            <a:ext cx="867584" cy="88130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17</a:t>
            </a:fld>
            <a:endParaRPr/>
          </a:p>
        </p:txBody>
      </p:sp>
      <p:sp>
        <p:nvSpPr>
          <p:cNvPr id="217" name="Shape 217"/>
          <p:cNvSpPr/>
          <p:nvPr/>
        </p:nvSpPr>
        <p:spPr>
          <a:xfrm>
            <a:off x="831199" y="4033900"/>
            <a:ext cx="22721602" cy="5545400"/>
          </a:xfrm>
          <a:prstGeom prst="rect">
            <a:avLst/>
          </a:prstGeom>
          <a:ln w="25400">
            <a:miter lim="400000"/>
          </a:ln>
          <a:extLst>
            <a:ext uri="{C572A759-6A51-4108-AA02-DFA0A04FC94B}">
              <ma14:wrappingTextBoxFlag xmlns:ma14="http://schemas.microsoft.com/office/mac/drawingml/2011/main" val="1"/>
            </a:ext>
          </a:extLst>
        </p:spPr>
        <p:txBody>
          <a:bodyPr lIns="243799" tIns="243799" rIns="243799" bIns="243799" anchor="ctr">
            <a:spAutoFit/>
          </a:bodyPr>
          <a:lstStyle/>
          <a:p>
            <a:pPr>
              <a:lnSpc>
                <a:spcPct val="150000"/>
              </a:lnSpc>
              <a:defRPr>
                <a:solidFill>
                  <a:srgbClr val="000000"/>
                </a:solidFill>
              </a:defRPr>
            </a:pPr>
            <a:r>
              <a:t>@</a:t>
            </a:r>
            <a:r>
              <a:rPr b="1">
                <a:solidFill>
                  <a:srgbClr val="0000FF"/>
                </a:solidFill>
              </a:rPr>
              <a:t>CoordinatorLayout</a:t>
            </a:r>
            <a:r>
              <a:rPr>
                <a:solidFill>
                  <a:srgbClr val="0000FF"/>
                </a:solidFill>
              </a:rPr>
              <a:t>.</a:t>
            </a:r>
            <a:r>
              <a:t>DefaultBehavior(</a:t>
            </a:r>
            <a:r>
              <a:rPr b="1">
                <a:solidFill>
                  <a:srgbClr val="0000FF"/>
                </a:solidFill>
              </a:rPr>
              <a:t>AppBarLayout.Behavior</a:t>
            </a:r>
            <a:r>
              <a:rPr>
                <a:solidFill>
                  <a:srgbClr val="0000FF"/>
                </a:solidFill>
              </a:rPr>
              <a:t>.</a:t>
            </a:r>
            <a:r>
              <a:t>class)</a:t>
            </a:r>
            <a:br/>
            <a:r>
              <a:rPr b="1">
                <a:solidFill>
                  <a:srgbClr val="0000FF"/>
                </a:solidFill>
              </a:rPr>
              <a:t>public</a:t>
            </a:r>
            <a:r>
              <a:rPr b="1"/>
              <a:t> </a:t>
            </a:r>
            <a:r>
              <a:rPr b="1">
                <a:solidFill>
                  <a:srgbClr val="0000FF"/>
                </a:solidFill>
              </a:rPr>
              <a:t>class</a:t>
            </a:r>
            <a:r>
              <a:t> AppBarLayout </a:t>
            </a:r>
            <a:r>
              <a:rPr b="1">
                <a:solidFill>
                  <a:srgbClr val="0000FF"/>
                </a:solidFill>
              </a:rPr>
              <a:t>extends</a:t>
            </a:r>
            <a:r>
              <a:rPr b="1"/>
              <a:t> </a:t>
            </a:r>
            <a:r>
              <a:rPr i="1"/>
              <a:t>LinearLayout</a:t>
            </a:r>
          </a:p>
          <a:p>
            <a:pPr>
              <a:defRPr sz="4800">
                <a:solidFill>
                  <a:srgbClr val="666666"/>
                </a:solidFill>
              </a:defRPr>
            </a:pPr>
            <a:endParaRPr i="1"/>
          </a:p>
          <a:p>
            <a:pPr marL="1028700" indent="-914400">
              <a:buSzPct val="100000"/>
              <a:buChar char="●"/>
              <a:defRPr sz="4800">
                <a:solidFill>
                  <a:srgbClr val="000000"/>
                </a:solidFill>
              </a:defRPr>
            </a:pPr>
            <a:r>
              <a:t>Behavior будет создан с помощью пустого конструктора.</a:t>
            </a:r>
          </a:p>
          <a:p>
            <a:pPr>
              <a:defRPr sz="4800">
                <a:solidFill>
                  <a:srgbClr val="000000"/>
                </a:solidFill>
              </a:defRPr>
            </a:pPr>
            <a:endParaRPr/>
          </a:p>
          <a:p>
            <a:pPr marL="1028700" indent="-914400">
              <a:buSzPct val="100000"/>
              <a:buChar char="●"/>
              <a:defRPr sz="4800">
                <a:solidFill>
                  <a:srgbClr val="000000"/>
                </a:solidFill>
              </a:defRPr>
            </a:pPr>
            <a:r>
              <a:t>Если в разметке указать другой Behavior, то он переопределит DefaultBehavior.</a:t>
            </a: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Shape 221"/>
          <p:cNvSpPr>
            <a:spLocks noGrp="1"/>
          </p:cNvSpPr>
          <p:nvPr>
            <p:ph type="title"/>
          </p:nvPr>
        </p:nvSpPr>
        <p:spPr>
          <a:xfrm>
            <a:off x="831199" y="1186733"/>
            <a:ext cx="22721602" cy="1886401"/>
          </a:xfrm>
          <a:prstGeom prst="rect">
            <a:avLst/>
          </a:prstGeom>
        </p:spPr>
        <p:txBody>
          <a:bodyPr>
            <a:normAutofit fontScale="90000"/>
          </a:bodyPr>
          <a:lstStyle>
            <a:lvl1pPr defTabSz="2365248">
              <a:defRPr sz="9312"/>
            </a:lvl1pPr>
          </a:lstStyle>
          <a:p>
            <a:r>
              <a:t>Возможности Behavior</a:t>
            </a:r>
          </a:p>
        </p:txBody>
      </p:sp>
      <p:sp>
        <p:nvSpPr>
          <p:cNvPr id="222" name="Shape 222"/>
          <p:cNvSpPr>
            <a:spLocks noGrp="1"/>
          </p:cNvSpPr>
          <p:nvPr>
            <p:ph type="sldNum" sz="quarter" idx="2"/>
          </p:nvPr>
        </p:nvSpPr>
        <p:spPr>
          <a:xfrm>
            <a:off x="23188837" y="12519393"/>
            <a:ext cx="867584" cy="88130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18</a:t>
            </a:fld>
            <a:endParaRPr/>
          </a:p>
        </p:txBody>
      </p:sp>
      <p:sp>
        <p:nvSpPr>
          <p:cNvPr id="223" name="Shape 223"/>
          <p:cNvSpPr/>
          <p:nvPr/>
        </p:nvSpPr>
        <p:spPr>
          <a:xfrm>
            <a:off x="627999" y="3462733"/>
            <a:ext cx="21762403" cy="1539443"/>
          </a:xfrm>
          <a:prstGeom prst="rect">
            <a:avLst/>
          </a:prstGeom>
          <a:ln w="25400">
            <a:miter lim="400000"/>
          </a:ln>
          <a:extLst>
            <a:ext uri="{C572A759-6A51-4108-AA02-DFA0A04FC94B}">
              <ma14:wrappingTextBoxFlag xmlns:ma14="http://schemas.microsoft.com/office/mac/drawingml/2011/main" val="1"/>
            </a:ext>
          </a:extLst>
        </p:spPr>
        <p:txBody>
          <a:bodyPr lIns="243799" tIns="243799" rIns="243799" bIns="243799">
            <a:spAutoFit/>
          </a:bodyPr>
          <a:lstStyle>
            <a:lvl1pPr marL="816428" indent="-587828">
              <a:buSzPct val="100000"/>
              <a:buChar char="●"/>
              <a:defRPr>
                <a:solidFill>
                  <a:srgbClr val="000000"/>
                </a:solidFill>
              </a:defRPr>
            </a:lvl1pPr>
            <a:lvl2pPr marL="1273628" indent="-587828">
              <a:buSzPct val="100000"/>
              <a:buChar char="○"/>
              <a:defRPr>
                <a:solidFill>
                  <a:srgbClr val="000000"/>
                </a:solidFill>
              </a:defRPr>
            </a:lvl2pPr>
          </a:lstStyle>
          <a:p>
            <a:r>
              <a:t>Перехват касаний;</a:t>
            </a:r>
          </a:p>
          <a:p>
            <a:pPr lvl="1"/>
            <a:r>
              <a:t>onInterceptTouchEvent() и onTouchEvent()</a:t>
            </a:r>
          </a:p>
        </p:txBody>
      </p:sp>
      <p:sp>
        <p:nvSpPr>
          <p:cNvPr id="224" name="Shape 224"/>
          <p:cNvSpPr/>
          <p:nvPr/>
        </p:nvSpPr>
        <p:spPr>
          <a:xfrm>
            <a:off x="627999" y="5103266"/>
            <a:ext cx="21762403" cy="1539444"/>
          </a:xfrm>
          <a:prstGeom prst="rect">
            <a:avLst/>
          </a:prstGeom>
          <a:ln w="25400">
            <a:miter lim="400000"/>
          </a:ln>
          <a:extLst>
            <a:ext uri="{C572A759-6A51-4108-AA02-DFA0A04FC94B}">
              <ma14:wrappingTextBoxFlag xmlns:ma14="http://schemas.microsoft.com/office/mac/drawingml/2011/main" val="1"/>
            </a:ext>
          </a:extLst>
        </p:spPr>
        <p:txBody>
          <a:bodyPr lIns="243799" tIns="243799" rIns="243799" bIns="243799">
            <a:spAutoFit/>
          </a:bodyPr>
          <a:lstStyle>
            <a:lvl1pPr marL="816428" indent="-587828">
              <a:buSzPct val="100000"/>
              <a:buChar char="●"/>
              <a:defRPr>
                <a:solidFill>
                  <a:srgbClr val="000000"/>
                </a:solidFill>
              </a:defRPr>
            </a:lvl1pPr>
            <a:lvl2pPr marL="1273628" indent="-587828">
              <a:buSzPct val="100000"/>
              <a:buChar char="○"/>
              <a:defRPr>
                <a:solidFill>
                  <a:srgbClr val="000000"/>
                </a:solidFill>
              </a:defRPr>
            </a:lvl2pPr>
          </a:lstStyle>
          <a:p>
            <a:r>
              <a:t>Перехват Window Insets;</a:t>
            </a:r>
          </a:p>
          <a:p>
            <a:pPr lvl="1"/>
            <a:r>
              <a:t>onApplyWindowInsets()</a:t>
            </a:r>
          </a:p>
        </p:txBody>
      </p:sp>
      <p:sp>
        <p:nvSpPr>
          <p:cNvPr id="225" name="Shape 225"/>
          <p:cNvSpPr/>
          <p:nvPr/>
        </p:nvSpPr>
        <p:spPr>
          <a:xfrm>
            <a:off x="656466" y="6617266"/>
            <a:ext cx="19882401" cy="1948101"/>
          </a:xfrm>
          <a:prstGeom prst="rect">
            <a:avLst/>
          </a:prstGeom>
          <a:ln w="25400">
            <a:miter lim="400000"/>
          </a:ln>
          <a:extLst>
            <a:ext uri="{C572A759-6A51-4108-AA02-DFA0A04FC94B}">
              <ma14:wrappingTextBoxFlag xmlns:ma14="http://schemas.microsoft.com/office/mac/drawingml/2011/main" val="1"/>
            </a:ext>
          </a:extLst>
        </p:spPr>
        <p:txBody>
          <a:bodyPr lIns="243799" tIns="243799" rIns="243799" bIns="243799">
            <a:spAutoFit/>
          </a:bodyPr>
          <a:lstStyle>
            <a:lvl1pPr marL="816428" indent="-587828">
              <a:buSzPct val="100000"/>
              <a:buChar char="●"/>
              <a:defRPr>
                <a:solidFill>
                  <a:srgbClr val="000000"/>
                </a:solidFill>
              </a:defRPr>
            </a:lvl1pPr>
            <a:lvl2pPr marL="1273628" indent="-587828">
              <a:buSzPct val="100000"/>
              <a:buChar char="○"/>
              <a:defRPr>
                <a:solidFill>
                  <a:srgbClr val="000000"/>
                </a:solidFill>
              </a:defRPr>
            </a:lvl2pPr>
          </a:lstStyle>
          <a:p>
            <a:r>
              <a:t>Перехват Measure и Layout;</a:t>
            </a:r>
          </a:p>
          <a:p>
            <a:pPr lvl="1"/>
            <a:r>
              <a:t>onMeasureChild() и onLayoutChild()</a:t>
            </a:r>
          </a:p>
        </p:txBody>
      </p:sp>
      <p:sp>
        <p:nvSpPr>
          <p:cNvPr id="226" name="Shape 226"/>
          <p:cNvSpPr/>
          <p:nvPr/>
        </p:nvSpPr>
        <p:spPr>
          <a:xfrm>
            <a:off x="656466" y="9761800"/>
            <a:ext cx="19882401" cy="1414701"/>
          </a:xfrm>
          <a:prstGeom prst="rect">
            <a:avLst/>
          </a:prstGeom>
          <a:ln w="25400">
            <a:miter lim="400000"/>
          </a:ln>
          <a:extLst>
            <a:ext uri="{C572A759-6A51-4108-AA02-DFA0A04FC94B}">
              <ma14:wrappingTextBoxFlag xmlns:ma14="http://schemas.microsoft.com/office/mac/drawingml/2011/main" val="1"/>
            </a:ext>
          </a:extLst>
        </p:spPr>
        <p:txBody>
          <a:bodyPr lIns="243799" tIns="243799" rIns="243799" bIns="243799">
            <a:spAutoFit/>
          </a:bodyPr>
          <a:lstStyle>
            <a:lvl1pPr marL="816428" indent="-587828">
              <a:buSzPct val="100000"/>
              <a:buChar char="●"/>
              <a:defRPr>
                <a:solidFill>
                  <a:srgbClr val="000000"/>
                </a:solidFill>
              </a:defRPr>
            </a:lvl1pPr>
          </a:lstStyle>
          <a:p>
            <a:r>
              <a:t>Перехват NestedScroll;</a:t>
            </a:r>
          </a:p>
        </p:txBody>
      </p:sp>
      <p:sp>
        <p:nvSpPr>
          <p:cNvPr id="227" name="Shape 227"/>
          <p:cNvSpPr/>
          <p:nvPr/>
        </p:nvSpPr>
        <p:spPr>
          <a:xfrm>
            <a:off x="656466" y="8400066"/>
            <a:ext cx="19882401" cy="1414701"/>
          </a:xfrm>
          <a:prstGeom prst="rect">
            <a:avLst/>
          </a:prstGeom>
          <a:ln w="25400">
            <a:miter lim="400000"/>
          </a:ln>
          <a:extLst>
            <a:ext uri="{C572A759-6A51-4108-AA02-DFA0A04FC94B}">
              <ma14:wrappingTextBoxFlag xmlns:ma14="http://schemas.microsoft.com/office/mac/drawingml/2011/main" val="1"/>
            </a:ext>
          </a:extLst>
        </p:spPr>
        <p:txBody>
          <a:bodyPr lIns="243799" tIns="243799" rIns="243799" bIns="243799">
            <a:spAutoFit/>
          </a:bodyPr>
          <a:lstStyle>
            <a:lvl1pPr marL="816428" indent="-587828">
              <a:buSzPct val="100000"/>
              <a:buChar char="●"/>
              <a:defRPr>
                <a:solidFill>
                  <a:srgbClr val="000000"/>
                </a:solidFill>
              </a:defRPr>
            </a:lvl1pPr>
          </a:lstStyle>
          <a:p>
            <a:r>
              <a:t>Построение зависимостей между View;</a:t>
            </a:r>
          </a:p>
        </p:txBody>
      </p:sp>
      <p:sp>
        <p:nvSpPr>
          <p:cNvPr id="228" name="Shape 228"/>
          <p:cNvSpPr/>
          <p:nvPr/>
        </p:nvSpPr>
        <p:spPr>
          <a:xfrm>
            <a:off x="656466" y="10981000"/>
            <a:ext cx="19882401" cy="1414701"/>
          </a:xfrm>
          <a:prstGeom prst="rect">
            <a:avLst/>
          </a:prstGeom>
          <a:ln w="25400">
            <a:miter lim="400000"/>
          </a:ln>
          <a:extLst>
            <a:ext uri="{C572A759-6A51-4108-AA02-DFA0A04FC94B}">
              <ma14:wrappingTextBoxFlag xmlns:ma14="http://schemas.microsoft.com/office/mac/drawingml/2011/main" val="1"/>
            </a:ext>
          </a:extLst>
        </p:spPr>
        <p:txBody>
          <a:bodyPr lIns="243799" tIns="243799" rIns="243799" bIns="243799">
            <a:spAutoFit/>
          </a:bodyPr>
          <a:lstStyle>
            <a:lvl1pPr marL="816428" indent="-587828">
              <a:buSzPct val="100000"/>
              <a:buChar char="●"/>
              <a:defRPr>
                <a:solidFill>
                  <a:srgbClr val="000000"/>
                </a:solidFill>
              </a:defRPr>
            </a:lvl1pPr>
          </a:lstStyle>
          <a:p>
            <a:r>
              <a:t>Сохранение состояния Behavior;</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24"/>
                                        </p:tgtEl>
                                        <p:attrNameLst>
                                          <p:attrName>style.visibility</p:attrName>
                                        </p:attrNameLst>
                                      </p:cBhvr>
                                      <p:to>
                                        <p:strVal val="visible"/>
                                      </p:to>
                                    </p:set>
                                    <p:animEffect transition="in" filter="dissolve">
                                      <p:cBhvr>
                                        <p:cTn id="7" dur="1000"/>
                                        <p:tgtEl>
                                          <p:spTgt spid="22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225"/>
                                        </p:tgtEl>
                                        <p:attrNameLst>
                                          <p:attrName>style.visibility</p:attrName>
                                        </p:attrNameLst>
                                      </p:cBhvr>
                                      <p:to>
                                        <p:strVal val="visible"/>
                                      </p:to>
                                    </p:set>
                                    <p:animEffect transition="in" filter="dissolve">
                                      <p:cBhvr>
                                        <p:cTn id="12" dur="1000"/>
                                        <p:tgtEl>
                                          <p:spTgt spid="22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227"/>
                                        </p:tgtEl>
                                        <p:attrNameLst>
                                          <p:attrName>style.visibility</p:attrName>
                                        </p:attrNameLst>
                                      </p:cBhvr>
                                      <p:to>
                                        <p:strVal val="visible"/>
                                      </p:to>
                                    </p:set>
                                    <p:animEffect transition="in" filter="dissolve">
                                      <p:cBhvr>
                                        <p:cTn id="17" dur="1000"/>
                                        <p:tgtEl>
                                          <p:spTgt spid="22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fill="hold" grpId="4" nodeType="clickEffect">
                                  <p:stCondLst>
                                    <p:cond delay="0"/>
                                  </p:stCondLst>
                                  <p:iterate>
                                    <p:tmAbs val="0"/>
                                  </p:iterate>
                                  <p:childTnLst>
                                    <p:set>
                                      <p:cBhvr>
                                        <p:cTn id="21" fill="hold"/>
                                        <p:tgtEl>
                                          <p:spTgt spid="226"/>
                                        </p:tgtEl>
                                        <p:attrNameLst>
                                          <p:attrName>style.visibility</p:attrName>
                                        </p:attrNameLst>
                                      </p:cBhvr>
                                      <p:to>
                                        <p:strVal val="visible"/>
                                      </p:to>
                                    </p:set>
                                    <p:animEffect transition="in" filter="dissolve">
                                      <p:cBhvr>
                                        <p:cTn id="22" dur="1000"/>
                                        <p:tgtEl>
                                          <p:spTgt spid="22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fill="hold" grpId="5" nodeType="clickEffect">
                                  <p:stCondLst>
                                    <p:cond delay="0"/>
                                  </p:stCondLst>
                                  <p:iterate>
                                    <p:tmAbs val="0"/>
                                  </p:iterate>
                                  <p:childTnLst>
                                    <p:set>
                                      <p:cBhvr>
                                        <p:cTn id="26" fill="hold"/>
                                        <p:tgtEl>
                                          <p:spTgt spid="228"/>
                                        </p:tgtEl>
                                        <p:attrNameLst>
                                          <p:attrName>style.visibility</p:attrName>
                                        </p:attrNameLst>
                                      </p:cBhvr>
                                      <p:to>
                                        <p:strVal val="visible"/>
                                      </p:to>
                                    </p:set>
                                    <p:animEffect transition="in" filter="dissolve">
                                      <p:cBhvr>
                                        <p:cTn id="27" dur="1000"/>
                                        <p:tgtEl>
                                          <p:spTgt spid="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1" animBg="1" advAuto="0"/>
      <p:bldP spid="225" grpId="2" animBg="1" advAuto="0"/>
      <p:bldP spid="226" grpId="4" animBg="1" advAuto="0"/>
      <p:bldP spid="227" grpId="3" animBg="1" advAuto="0"/>
      <p:bldP spid="228" grpId="5"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hape 232"/>
          <p:cNvSpPr>
            <a:spLocks noGrp="1"/>
          </p:cNvSpPr>
          <p:nvPr>
            <p:ph type="title"/>
          </p:nvPr>
        </p:nvSpPr>
        <p:spPr>
          <a:xfrm>
            <a:off x="831199" y="1186733"/>
            <a:ext cx="22721602" cy="1886401"/>
          </a:xfrm>
          <a:prstGeom prst="rect">
            <a:avLst/>
          </a:prstGeom>
        </p:spPr>
        <p:txBody>
          <a:bodyPr>
            <a:normAutofit fontScale="90000"/>
          </a:bodyPr>
          <a:lstStyle>
            <a:lvl1pPr defTabSz="2365248">
              <a:defRPr sz="9312"/>
            </a:lvl1pPr>
          </a:lstStyle>
          <a:p>
            <a:r>
              <a:rPr dirty="0"/>
              <a:t>Перехват касаний</a:t>
            </a:r>
          </a:p>
        </p:txBody>
      </p:sp>
      <p:sp>
        <p:nvSpPr>
          <p:cNvPr id="233" name="Shape 233"/>
          <p:cNvSpPr>
            <a:spLocks noGrp="1"/>
          </p:cNvSpPr>
          <p:nvPr>
            <p:ph type="sldNum" sz="quarter" idx="2"/>
          </p:nvPr>
        </p:nvSpPr>
        <p:spPr>
          <a:xfrm>
            <a:off x="23188837" y="12519393"/>
            <a:ext cx="867584" cy="88130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19</a:t>
            </a:fld>
            <a:endParaRPr/>
          </a:p>
        </p:txBody>
      </p:sp>
      <p:pic>
        <p:nvPicPr>
          <p:cNvPr id="234" name="image7.png"/>
          <p:cNvPicPr>
            <a:picLocks noChangeAspect="1"/>
          </p:cNvPicPr>
          <p:nvPr/>
        </p:nvPicPr>
        <p:blipFill>
          <a:blip r:embed="rId3">
            <a:extLst/>
          </a:blip>
          <a:stretch>
            <a:fillRect/>
          </a:stretch>
        </p:blipFill>
        <p:spPr>
          <a:xfrm>
            <a:off x="831199" y="3213599"/>
            <a:ext cx="5403801" cy="9606732"/>
          </a:xfrm>
          <a:prstGeom prst="rect">
            <a:avLst/>
          </a:prstGeom>
          <a:ln w="12700">
            <a:miter lim="400000"/>
          </a:ln>
        </p:spPr>
      </p:pic>
      <p:sp>
        <p:nvSpPr>
          <p:cNvPr id="235" name="Shape 235"/>
          <p:cNvSpPr/>
          <p:nvPr/>
        </p:nvSpPr>
        <p:spPr>
          <a:xfrm>
            <a:off x="10386866" y="3285417"/>
            <a:ext cx="8091202" cy="9322633"/>
          </a:xfrm>
          <a:prstGeom prst="rect">
            <a:avLst/>
          </a:prstGeom>
          <a:ln w="25400">
            <a:miter lim="400000"/>
          </a:ln>
          <a:extLst>
            <a:ext uri="{C572A759-6A51-4108-AA02-DFA0A04FC94B}">
              <ma14:wrappingTextBoxFlag xmlns:ma14="http://schemas.microsoft.com/office/mac/drawingml/2011/main" val="1"/>
            </a:ext>
          </a:extLst>
        </p:spPr>
        <p:txBody>
          <a:bodyPr lIns="243799" tIns="243799" rIns="243799" bIns="243799" anchor="ctr">
            <a:spAutoFit/>
          </a:bodyPr>
          <a:lstStyle/>
          <a:p>
            <a:pPr>
              <a:lnSpc>
                <a:spcPct val="150000"/>
              </a:lnSpc>
              <a:defRPr sz="3200">
                <a:solidFill>
                  <a:srgbClr val="1C02FF"/>
                </a:solidFill>
              </a:defRPr>
            </a:pPr>
            <a:r>
              <a:t>&lt;</a:t>
            </a:r>
            <a:r>
              <a:rPr b="1"/>
              <a:t>CoordinatorLayout</a:t>
            </a:r>
            <a:r>
              <a:t>&gt;</a:t>
            </a:r>
            <a:br/>
            <a:r>
              <a:rPr>
                <a:solidFill>
                  <a:srgbClr val="000000"/>
                </a:solidFill>
              </a:rPr>
              <a:t>   </a:t>
            </a:r>
            <a:r>
              <a:t>&lt;</a:t>
            </a:r>
            <a:r>
              <a:rPr b="1"/>
              <a:t>TextView</a:t>
            </a:r>
            <a:br>
              <a:rPr b="1"/>
            </a:br>
            <a:r>
              <a:t>       </a:t>
            </a:r>
            <a:r>
              <a:rPr i="1"/>
              <a:t>android</a:t>
            </a:r>
            <a:r>
              <a:t>:layout_marginTop=</a:t>
            </a:r>
            <a:r>
              <a:rPr>
                <a:solidFill>
                  <a:srgbClr val="036A07"/>
                </a:solidFill>
              </a:rPr>
              <a:t>"200dp"</a:t>
            </a:r>
            <a:br>
              <a:rPr>
                <a:solidFill>
                  <a:srgbClr val="036A07"/>
                </a:solidFill>
              </a:rPr>
            </a:br>
            <a:r>
              <a:t>       </a:t>
            </a:r>
            <a:r>
              <a:rPr i="1"/>
              <a:t>android</a:t>
            </a:r>
            <a:r>
              <a:t>:text=</a:t>
            </a:r>
            <a:r>
              <a:rPr>
                <a:solidFill>
                  <a:srgbClr val="036A07"/>
                </a:solidFill>
              </a:rPr>
              <a:t>"TextView2"</a:t>
            </a:r>
            <a:r>
              <a:t> /&gt;</a:t>
            </a:r>
            <a:br/>
            <a:r>
              <a:rPr>
                <a:solidFill>
                  <a:srgbClr val="000000"/>
                </a:solidFill>
              </a:rPr>
              <a:t>   </a:t>
            </a:r>
            <a:r>
              <a:t>&lt;</a:t>
            </a:r>
            <a:r>
              <a:rPr b="1"/>
              <a:t>TextView</a:t>
            </a:r>
            <a:br>
              <a:rPr b="1"/>
            </a:br>
            <a:r>
              <a:t>       </a:t>
            </a:r>
            <a:r>
              <a:rPr i="1"/>
              <a:t>android</a:t>
            </a:r>
            <a:r>
              <a:t>:layout_marginTop=</a:t>
            </a:r>
            <a:r>
              <a:rPr>
                <a:solidFill>
                  <a:srgbClr val="036A07"/>
                </a:solidFill>
              </a:rPr>
              <a:t>"300dp"</a:t>
            </a:r>
            <a:br>
              <a:rPr>
                <a:solidFill>
                  <a:srgbClr val="036A07"/>
                </a:solidFill>
              </a:rPr>
            </a:br>
            <a:r>
              <a:t>       </a:t>
            </a:r>
            <a:r>
              <a:rPr i="1"/>
              <a:t>android</a:t>
            </a:r>
            <a:r>
              <a:t>:text=</a:t>
            </a:r>
            <a:r>
              <a:rPr>
                <a:solidFill>
                  <a:srgbClr val="036A07"/>
                </a:solidFill>
              </a:rPr>
              <a:t>"TextView3"</a:t>
            </a:r>
            <a:r>
              <a:t>/&gt;</a:t>
            </a:r>
            <a:br/>
            <a:r>
              <a:rPr>
                <a:solidFill>
                  <a:srgbClr val="000000"/>
                </a:solidFill>
              </a:rPr>
              <a:t>   </a:t>
            </a:r>
            <a:r>
              <a:t>&lt;</a:t>
            </a:r>
            <a:r>
              <a:rPr b="1"/>
              <a:t>TextView</a:t>
            </a:r>
            <a:br>
              <a:rPr b="1"/>
            </a:br>
            <a:r>
              <a:t>       </a:t>
            </a:r>
            <a:r>
              <a:rPr i="1"/>
              <a:t>android</a:t>
            </a:r>
            <a:r>
              <a:t>:layout_marginTop=</a:t>
            </a:r>
            <a:r>
              <a:rPr>
                <a:solidFill>
                  <a:srgbClr val="036A07"/>
                </a:solidFill>
              </a:rPr>
              <a:t>"100dp"</a:t>
            </a:r>
            <a:br>
              <a:rPr>
                <a:solidFill>
                  <a:srgbClr val="036A07"/>
                </a:solidFill>
              </a:rPr>
            </a:br>
            <a:r>
              <a:t>       </a:t>
            </a:r>
            <a:r>
              <a:rPr i="1"/>
              <a:t>android</a:t>
            </a:r>
            <a:r>
              <a:t>:text=</a:t>
            </a:r>
            <a:r>
              <a:rPr>
                <a:solidFill>
                  <a:srgbClr val="036A07"/>
                </a:solidFill>
              </a:rPr>
              <a:t>"TextView1"</a:t>
            </a:r>
            <a:br>
              <a:rPr>
                <a:solidFill>
                  <a:srgbClr val="036A07"/>
                </a:solidFill>
              </a:rPr>
            </a:br>
            <a:r>
              <a:t>       </a:t>
            </a:r>
            <a:r>
              <a:rPr i="1"/>
              <a:t>app</a:t>
            </a:r>
            <a:r>
              <a:t>:layout_behavior=</a:t>
            </a:r>
            <a:r>
              <a:rPr>
                <a:solidFill>
                  <a:srgbClr val="036A07"/>
                </a:solidFill>
              </a:rPr>
              <a:t>"Behavior"</a:t>
            </a:r>
            <a:r>
              <a:t> /&gt;</a:t>
            </a:r>
            <a:br/>
            <a:r>
              <a:t>&lt;/</a:t>
            </a:r>
            <a:r>
              <a:rPr b="1"/>
              <a:t>CoordinatorLayout</a:t>
            </a:r>
            <a:r>
              <a:t>&gt;</a:t>
            </a:r>
            <a:endParaRPr>
              <a:solidFill>
                <a:srgbClr val="000000"/>
              </a:solidFill>
            </a:endParaRP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xit" fill="hold" grpId="1" nodeType="clickEffect">
                                  <p:stCondLst>
                                    <p:cond delay="0"/>
                                  </p:stCondLst>
                                  <p:iterate>
                                    <p:tmAbs val="0"/>
                                  </p:iterate>
                                  <p:childTnLst>
                                    <p:animEffect transition="out" filter="dissolve">
                                      <p:cBhvr>
                                        <p:cTn id="6" dur="1000" fill="hold"/>
                                        <p:tgtEl>
                                          <p:spTgt spid="235"/>
                                        </p:tgtEl>
                                      </p:cBhvr>
                                    </p:animEffect>
                                    <p:set>
                                      <p:cBhvr>
                                        <p:cTn id="7" fill="hold">
                                          <p:stCondLst>
                                            <p:cond delay="999"/>
                                          </p:stCondLst>
                                        </p:cTn>
                                        <p:tgtEl>
                                          <p:spTgt spid="2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p:cNvSpPr>
          <p:nvPr>
            <p:ph type="title"/>
          </p:nvPr>
        </p:nvSpPr>
        <p:spPr>
          <a:xfrm>
            <a:off x="831199" y="1186733"/>
            <a:ext cx="22721602" cy="1886401"/>
          </a:xfrm>
          <a:prstGeom prst="rect">
            <a:avLst/>
          </a:prstGeom>
        </p:spPr>
        <p:txBody>
          <a:bodyPr>
            <a:normAutofit fontScale="90000"/>
          </a:bodyPr>
          <a:lstStyle>
            <a:lvl1pPr defTabSz="2365248">
              <a:defRPr sz="9312"/>
            </a:lvl1pPr>
          </a:lstStyle>
          <a:p>
            <a:r>
              <a:t>План доклада</a:t>
            </a:r>
          </a:p>
        </p:txBody>
      </p:sp>
      <p:sp>
        <p:nvSpPr>
          <p:cNvPr id="125" name="Shape 125"/>
          <p:cNvSpPr>
            <a:spLocks noGrp="1"/>
          </p:cNvSpPr>
          <p:nvPr>
            <p:ph type="sldNum" sz="quarter" idx="2"/>
          </p:nvPr>
        </p:nvSpPr>
        <p:spPr>
          <a:xfrm>
            <a:off x="23372478" y="12519393"/>
            <a:ext cx="683943" cy="88130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a:t>
            </a:fld>
            <a:endParaRPr/>
          </a:p>
        </p:txBody>
      </p:sp>
      <p:sp>
        <p:nvSpPr>
          <p:cNvPr id="126" name="Shape 126"/>
          <p:cNvSpPr/>
          <p:nvPr/>
        </p:nvSpPr>
        <p:spPr>
          <a:xfrm>
            <a:off x="831199" y="4897864"/>
            <a:ext cx="22721602" cy="3920272"/>
          </a:xfrm>
          <a:prstGeom prst="rect">
            <a:avLst/>
          </a:prstGeom>
          <a:ln w="25400">
            <a:miter lim="400000"/>
          </a:ln>
          <a:extLst>
            <a:ext uri="{C572A759-6A51-4108-AA02-DFA0A04FC94B}">
              <ma14:wrappingTextBoxFlag xmlns:ma14="http://schemas.microsoft.com/office/mac/drawingml/2011/main" val="1"/>
            </a:ext>
          </a:extLst>
        </p:spPr>
        <p:txBody>
          <a:bodyPr lIns="243799" tIns="243799" rIns="243799" bIns="243799" anchor="ctr">
            <a:spAutoFit/>
          </a:bodyPr>
          <a:lstStyle/>
          <a:p>
            <a:pPr marL="1028700" indent="-914400">
              <a:lnSpc>
                <a:spcPct val="200000"/>
              </a:lnSpc>
              <a:buSzPct val="100000"/>
              <a:buAutoNum type="arabicPeriod"/>
              <a:defRPr sz="4800">
                <a:solidFill>
                  <a:srgbClr val="000000"/>
                </a:solidFill>
              </a:defRPr>
            </a:pPr>
            <a:r>
              <a:t>Material Design и CoordinatorLayout</a:t>
            </a:r>
          </a:p>
          <a:p>
            <a:pPr marL="1028700" indent="-914400">
              <a:lnSpc>
                <a:spcPct val="200000"/>
              </a:lnSpc>
              <a:buSzPct val="100000"/>
              <a:buAutoNum type="arabicPeriod"/>
              <a:defRPr sz="4800">
                <a:solidFill>
                  <a:srgbClr val="000000"/>
                </a:solidFill>
              </a:defRPr>
            </a:pPr>
            <a:r>
              <a:t>Знакомство с Behavior</a:t>
            </a:r>
          </a:p>
          <a:p>
            <a:pPr marL="1028700" indent="-914400">
              <a:lnSpc>
                <a:spcPct val="200000"/>
              </a:lnSpc>
              <a:buSzPct val="100000"/>
              <a:buAutoNum type="arabicPeriod"/>
              <a:defRPr sz="4800">
                <a:solidFill>
                  <a:srgbClr val="000000"/>
                </a:solidFill>
              </a:defRPr>
            </a:pPr>
            <a:r>
              <a:t>Устройство CoordinatorLayout</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Shape 236"/>
          <p:cNvSpPr/>
          <p:nvPr/>
        </p:nvSpPr>
        <p:spPr>
          <a:xfrm>
            <a:off x="6604799" y="3355616"/>
            <a:ext cx="16948003" cy="9322634"/>
          </a:xfrm>
          <a:prstGeom prst="rect">
            <a:avLst/>
          </a:prstGeom>
          <a:ln w="25400">
            <a:miter lim="400000"/>
          </a:ln>
          <a:extLst>
            <a:ext uri="{C572A759-6A51-4108-AA02-DFA0A04FC94B}">
              <ma14:wrappingTextBoxFlag xmlns:ma14="http://schemas.microsoft.com/office/mac/drawingml/2011/main" val="1"/>
            </a:ext>
          </a:extLst>
        </p:spPr>
        <p:txBody>
          <a:bodyPr lIns="243799" tIns="243799" rIns="243799" bIns="243799" anchor="ctr">
            <a:spAutoFit/>
          </a:bodyPr>
          <a:lstStyle/>
          <a:p>
            <a:pPr>
              <a:lnSpc>
                <a:spcPct val="150000"/>
              </a:lnSpc>
              <a:defRPr sz="3200" b="1">
                <a:solidFill>
                  <a:srgbClr val="0000FF"/>
                </a:solidFill>
              </a:defRPr>
            </a:pPr>
            <a:r>
              <a:rPr dirty="0"/>
              <a:t>public</a:t>
            </a:r>
            <a:r>
              <a:rPr dirty="0">
                <a:solidFill>
                  <a:srgbClr val="000000"/>
                </a:solidFill>
              </a:rPr>
              <a:t> </a:t>
            </a:r>
            <a:r>
              <a:rPr dirty="0"/>
              <a:t>class</a:t>
            </a:r>
            <a:r>
              <a:rPr b="0" dirty="0">
                <a:solidFill>
                  <a:srgbClr val="000000"/>
                </a:solidFill>
              </a:rPr>
              <a:t> Behavior </a:t>
            </a:r>
            <a:r>
              <a:rPr dirty="0"/>
              <a:t>extends</a:t>
            </a:r>
            <a:r>
              <a:rPr b="0" dirty="0">
                <a:solidFill>
                  <a:srgbClr val="000000"/>
                </a:solidFill>
              </a:rPr>
              <a:t> </a:t>
            </a:r>
            <a:r>
              <a:rPr b="0" i="1" dirty="0">
                <a:solidFill>
                  <a:srgbClr val="000000"/>
                </a:solidFill>
              </a:rPr>
              <a:t>CoordinatorLayout</a:t>
            </a:r>
            <a:r>
              <a:rPr b="0" dirty="0">
                <a:solidFill>
                  <a:srgbClr val="000000"/>
                </a:solidFill>
              </a:rPr>
              <a:t>.</a:t>
            </a:r>
            <a:r>
              <a:rPr b="0" i="1" dirty="0">
                <a:solidFill>
                  <a:srgbClr val="000000"/>
                </a:solidFill>
              </a:rPr>
              <a:t>Behavior</a:t>
            </a:r>
            <a:r>
              <a:rPr b="0" dirty="0">
                <a:solidFill>
                  <a:srgbClr val="000000"/>
                </a:solidFill>
              </a:rPr>
              <a:t> {</a:t>
            </a:r>
            <a:endParaRPr dirty="0">
              <a:solidFill>
                <a:srgbClr val="000000"/>
              </a:solidFill>
            </a:endParaRPr>
          </a:p>
          <a:p>
            <a:pPr>
              <a:lnSpc>
                <a:spcPct val="150000"/>
              </a:lnSpc>
              <a:defRPr sz="3200">
                <a:solidFill>
                  <a:srgbClr val="000000"/>
                </a:solidFill>
              </a:defRPr>
            </a:pPr>
            <a:r>
              <a:rPr dirty="0"/>
              <a:t/>
            </a:r>
            <a:br>
              <a:rPr dirty="0"/>
            </a:br>
            <a:r>
              <a:rPr dirty="0"/>
              <a:t>   </a:t>
            </a:r>
            <a:r>
              <a:rPr b="1" dirty="0">
                <a:solidFill>
                  <a:srgbClr val="0000FF"/>
                </a:solidFill>
              </a:rPr>
              <a:t>@Override</a:t>
            </a:r>
            <a:br>
              <a:rPr b="1" dirty="0">
                <a:solidFill>
                  <a:srgbClr val="0000FF"/>
                </a:solidFill>
              </a:rPr>
            </a:br>
            <a:r>
              <a:rPr dirty="0"/>
              <a:t>   </a:t>
            </a:r>
            <a:r>
              <a:rPr b="1" dirty="0">
                <a:solidFill>
                  <a:srgbClr val="0000FF"/>
                </a:solidFill>
              </a:rPr>
              <a:t>public</a:t>
            </a:r>
            <a:r>
              <a:rPr b="1" dirty="0"/>
              <a:t> </a:t>
            </a:r>
            <a:r>
              <a:rPr b="1" dirty="0">
                <a:solidFill>
                  <a:srgbClr val="0000FF"/>
                </a:solidFill>
              </a:rPr>
              <a:t>float</a:t>
            </a:r>
            <a:r>
              <a:rPr dirty="0"/>
              <a:t> </a:t>
            </a:r>
            <a:r>
              <a:rPr dirty="0">
                <a:solidFill>
                  <a:srgbClr val="0000A2"/>
                </a:solidFill>
              </a:rPr>
              <a:t>getScrimOpacity</a:t>
            </a:r>
            <a:r>
              <a:rPr dirty="0"/>
              <a:t>(</a:t>
            </a:r>
            <a:r>
              <a:rPr b="1" dirty="0">
                <a:solidFill>
                  <a:srgbClr val="0000FF"/>
                </a:solidFill>
              </a:rPr>
              <a:t>CoordinatorLayout</a:t>
            </a:r>
            <a:r>
              <a:rPr dirty="0"/>
              <a:t> </a:t>
            </a:r>
            <a:r>
              <a:rPr i="1" dirty="0"/>
              <a:t>parent</a:t>
            </a:r>
            <a:r>
              <a:rPr dirty="0"/>
              <a:t>, </a:t>
            </a:r>
            <a:r>
              <a:rPr b="1" dirty="0">
                <a:solidFill>
                  <a:srgbClr val="0000FF"/>
                </a:solidFill>
              </a:rPr>
              <a:t>View</a:t>
            </a:r>
            <a:r>
              <a:rPr b="1" dirty="0"/>
              <a:t> </a:t>
            </a:r>
            <a:r>
              <a:rPr i="1" dirty="0"/>
              <a:t>child</a:t>
            </a:r>
            <a:r>
              <a:rPr dirty="0"/>
              <a:t>) {</a:t>
            </a:r>
            <a:br>
              <a:rPr dirty="0"/>
            </a:br>
            <a:r>
              <a:rPr dirty="0"/>
              <a:t>      </a:t>
            </a:r>
            <a:r>
              <a:rPr b="1" dirty="0"/>
              <a:t> </a:t>
            </a:r>
            <a:r>
              <a:rPr b="1" dirty="0">
                <a:solidFill>
                  <a:srgbClr val="0000FF"/>
                </a:solidFill>
              </a:rPr>
              <a:t>return</a:t>
            </a:r>
            <a:r>
              <a:rPr dirty="0"/>
              <a:t> </a:t>
            </a:r>
            <a:r>
              <a:rPr dirty="0">
                <a:solidFill>
                  <a:srgbClr val="0000CD"/>
                </a:solidFill>
              </a:rPr>
              <a:t>0.4f</a:t>
            </a:r>
            <a:r>
              <a:rPr dirty="0"/>
              <a:t>;</a:t>
            </a:r>
            <a:br>
              <a:rPr dirty="0"/>
            </a:br>
            <a:r>
              <a:rPr dirty="0"/>
              <a:t>   }</a:t>
            </a:r>
          </a:p>
          <a:p>
            <a:pPr>
              <a:lnSpc>
                <a:spcPct val="150000"/>
              </a:lnSpc>
              <a:defRPr sz="3200">
                <a:solidFill>
                  <a:srgbClr val="000000"/>
                </a:solidFill>
              </a:defRPr>
            </a:pPr>
            <a:r>
              <a:rPr dirty="0"/>
              <a:t/>
            </a:r>
            <a:br>
              <a:rPr dirty="0"/>
            </a:br>
            <a:r>
              <a:rPr dirty="0"/>
              <a:t>   </a:t>
            </a:r>
            <a:r>
              <a:rPr b="1" dirty="0">
                <a:solidFill>
                  <a:srgbClr val="0000FF"/>
                </a:solidFill>
              </a:rPr>
              <a:t>@Override</a:t>
            </a:r>
            <a:br>
              <a:rPr b="1" dirty="0">
                <a:solidFill>
                  <a:srgbClr val="0000FF"/>
                </a:solidFill>
              </a:rPr>
            </a:br>
            <a:r>
              <a:rPr dirty="0"/>
              <a:t>   </a:t>
            </a:r>
            <a:r>
              <a:rPr b="1" dirty="0">
                <a:solidFill>
                  <a:srgbClr val="0000FF"/>
                </a:solidFill>
              </a:rPr>
              <a:t>public</a:t>
            </a:r>
            <a:r>
              <a:rPr b="1" dirty="0"/>
              <a:t> </a:t>
            </a:r>
            <a:r>
              <a:rPr b="1" dirty="0">
                <a:solidFill>
                  <a:srgbClr val="0000FF"/>
                </a:solidFill>
              </a:rPr>
              <a:t>boolean</a:t>
            </a:r>
            <a:r>
              <a:rPr dirty="0"/>
              <a:t> </a:t>
            </a:r>
            <a:r>
              <a:rPr dirty="0">
                <a:solidFill>
                  <a:srgbClr val="0000A2"/>
                </a:solidFill>
              </a:rPr>
              <a:t>onInterceptTouchEvent</a:t>
            </a:r>
            <a:r>
              <a:rPr dirty="0"/>
              <a:t>(</a:t>
            </a:r>
            <a:r>
              <a:rPr b="1" dirty="0">
                <a:solidFill>
                  <a:srgbClr val="0000FF"/>
                </a:solidFill>
              </a:rPr>
              <a:t>CoordinatorLayout</a:t>
            </a:r>
            <a:r>
              <a:rPr dirty="0"/>
              <a:t> </a:t>
            </a:r>
            <a:r>
              <a:rPr i="1" dirty="0"/>
              <a:t>parent</a:t>
            </a:r>
            <a:r>
              <a:rPr dirty="0"/>
              <a:t>, </a:t>
            </a:r>
            <a:r>
              <a:rPr b="1" dirty="0">
                <a:solidFill>
                  <a:srgbClr val="0000FF"/>
                </a:solidFill>
              </a:rPr>
              <a:t>View</a:t>
            </a:r>
            <a:r>
              <a:rPr dirty="0"/>
              <a:t> </a:t>
            </a:r>
            <a:r>
              <a:rPr i="1" dirty="0"/>
              <a:t>child</a:t>
            </a:r>
            <a:r>
              <a:rPr dirty="0"/>
              <a:t>, </a:t>
            </a:r>
            <a:r>
              <a:rPr b="1" dirty="0">
                <a:solidFill>
                  <a:srgbClr val="0000FF"/>
                </a:solidFill>
              </a:rPr>
              <a:t>MotionEvent</a:t>
            </a:r>
            <a:r>
              <a:rPr dirty="0"/>
              <a:t> </a:t>
            </a:r>
            <a:r>
              <a:rPr i="1" dirty="0"/>
              <a:t>ev</a:t>
            </a:r>
            <a:r>
              <a:rPr dirty="0"/>
              <a:t>) {</a:t>
            </a:r>
            <a:br>
              <a:rPr dirty="0"/>
            </a:br>
            <a:r>
              <a:rPr dirty="0"/>
              <a:t>       </a:t>
            </a:r>
            <a:r>
              <a:rPr b="1" dirty="0">
                <a:solidFill>
                  <a:srgbClr val="0000FF"/>
                </a:solidFill>
              </a:rPr>
              <a:t>return</a:t>
            </a:r>
            <a:r>
              <a:rPr dirty="0"/>
              <a:t> </a:t>
            </a:r>
            <a:r>
              <a:rPr dirty="0">
                <a:solidFill>
                  <a:srgbClr val="585CF6"/>
                </a:solidFill>
              </a:rPr>
              <a:t>true</a:t>
            </a:r>
            <a:r>
              <a:rPr dirty="0"/>
              <a:t>;</a:t>
            </a:r>
            <a:br>
              <a:rPr dirty="0"/>
            </a:br>
            <a:r>
              <a:rPr dirty="0"/>
              <a:t>   }</a:t>
            </a:r>
            <a:br>
              <a:rPr dirty="0"/>
            </a:br>
            <a:r>
              <a:rPr dirty="0"/>
              <a:t>}</a:t>
            </a:r>
          </a:p>
        </p:txBody>
      </p:sp>
      <p:sp>
        <p:nvSpPr>
          <p:cNvPr id="232" name="Shape 232"/>
          <p:cNvSpPr>
            <a:spLocks noGrp="1"/>
          </p:cNvSpPr>
          <p:nvPr>
            <p:ph type="title"/>
          </p:nvPr>
        </p:nvSpPr>
        <p:spPr>
          <a:xfrm>
            <a:off x="831199" y="1186733"/>
            <a:ext cx="22721602" cy="1886401"/>
          </a:xfrm>
          <a:prstGeom prst="rect">
            <a:avLst/>
          </a:prstGeom>
        </p:spPr>
        <p:txBody>
          <a:bodyPr>
            <a:normAutofit fontScale="90000"/>
          </a:bodyPr>
          <a:lstStyle>
            <a:lvl1pPr defTabSz="2365248">
              <a:defRPr sz="9312"/>
            </a:lvl1pPr>
          </a:lstStyle>
          <a:p>
            <a:r>
              <a:rPr dirty="0"/>
              <a:t>Перехват касаний</a:t>
            </a:r>
          </a:p>
        </p:txBody>
      </p:sp>
      <p:sp>
        <p:nvSpPr>
          <p:cNvPr id="233" name="Shape 233"/>
          <p:cNvSpPr>
            <a:spLocks noGrp="1"/>
          </p:cNvSpPr>
          <p:nvPr>
            <p:ph type="sldNum" sz="quarter" idx="2"/>
          </p:nvPr>
        </p:nvSpPr>
        <p:spPr>
          <a:xfrm>
            <a:off x="23188837" y="12519393"/>
            <a:ext cx="867584" cy="88130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20</a:t>
            </a:fld>
            <a:endParaRPr/>
          </a:p>
        </p:txBody>
      </p:sp>
      <p:pic>
        <p:nvPicPr>
          <p:cNvPr id="234" name="image7.png"/>
          <p:cNvPicPr>
            <a:picLocks noChangeAspect="1"/>
          </p:cNvPicPr>
          <p:nvPr/>
        </p:nvPicPr>
        <p:blipFill>
          <a:blip r:embed="rId3">
            <a:extLst/>
          </a:blip>
          <a:stretch>
            <a:fillRect/>
          </a:stretch>
        </p:blipFill>
        <p:spPr>
          <a:xfrm>
            <a:off x="831199" y="3213599"/>
            <a:ext cx="5403801" cy="9606732"/>
          </a:xfrm>
          <a:prstGeom prst="rect">
            <a:avLst/>
          </a:prstGeom>
          <a:ln w="12700">
            <a:miter lim="400000"/>
          </a:ln>
        </p:spPr>
      </p:pic>
    </p:spTree>
    <p:extLst>
      <p:ext uri="{BB962C8B-B14F-4D97-AF65-F5344CB8AC3E}">
        <p14:creationId xmlns:p14="http://schemas.microsoft.com/office/powerpoint/2010/main" val="2134256944"/>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236"/>
                                        </p:tgtEl>
                                        <p:attrNameLst>
                                          <p:attrName>style.visibility</p:attrName>
                                        </p:attrNameLst>
                                      </p:cBhvr>
                                      <p:to>
                                        <p:strVal val="visible"/>
                                      </p:to>
                                    </p:set>
                                    <p:animEffect transition="in" filter="dissolve">
                                      <p:cBhvr>
                                        <p:cTn id="7" dur="10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Shape 240"/>
          <p:cNvSpPr>
            <a:spLocks noGrp="1"/>
          </p:cNvSpPr>
          <p:nvPr>
            <p:ph type="title"/>
          </p:nvPr>
        </p:nvSpPr>
        <p:spPr>
          <a:xfrm>
            <a:off x="831199" y="1186733"/>
            <a:ext cx="22721602" cy="1886401"/>
          </a:xfrm>
          <a:prstGeom prst="rect">
            <a:avLst/>
          </a:prstGeom>
        </p:spPr>
        <p:txBody>
          <a:bodyPr>
            <a:normAutofit fontScale="90000"/>
          </a:bodyPr>
          <a:lstStyle>
            <a:lvl1pPr defTabSz="2365248">
              <a:defRPr sz="9312"/>
            </a:lvl1pPr>
          </a:lstStyle>
          <a:p>
            <a:r>
              <a:t>Зависимости между View</a:t>
            </a:r>
          </a:p>
        </p:txBody>
      </p:sp>
      <p:sp>
        <p:nvSpPr>
          <p:cNvPr id="241" name="Shape 241"/>
          <p:cNvSpPr>
            <a:spLocks noGrp="1"/>
          </p:cNvSpPr>
          <p:nvPr>
            <p:ph type="sldNum" sz="quarter" idx="2"/>
          </p:nvPr>
        </p:nvSpPr>
        <p:spPr>
          <a:xfrm>
            <a:off x="23188837" y="12519393"/>
            <a:ext cx="867584" cy="88130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21</a:t>
            </a:fld>
            <a:endParaRPr/>
          </a:p>
        </p:txBody>
      </p:sp>
      <p:pic>
        <p:nvPicPr>
          <p:cNvPr id="242" name="image8.gif"/>
          <p:cNvPicPr>
            <a:picLocks/>
          </p:cNvPicPr>
          <p:nvPr/>
        </p:nvPicPr>
        <p:blipFill>
          <a:blip r:embed="rId3">
            <a:extLst/>
          </a:blip>
          <a:stretch>
            <a:fillRect/>
          </a:stretch>
        </p:blipFill>
        <p:spPr>
          <a:xfrm>
            <a:off x="1115799" y="3260733"/>
            <a:ext cx="5435734" cy="9659734"/>
          </a:xfrm>
          <a:prstGeom prst="rect">
            <a:avLst/>
          </a:prstGeom>
          <a:ln w="12700">
            <a:miter lim="400000"/>
          </a:ln>
        </p:spPr>
      </p:pic>
      <p:sp>
        <p:nvSpPr>
          <p:cNvPr id="243" name="Shape 243"/>
          <p:cNvSpPr/>
          <p:nvPr/>
        </p:nvSpPr>
        <p:spPr>
          <a:xfrm>
            <a:off x="7526199" y="3269074"/>
            <a:ext cx="16026403" cy="2693718"/>
          </a:xfrm>
          <a:prstGeom prst="rect">
            <a:avLst/>
          </a:prstGeom>
          <a:ln w="25400">
            <a:miter lim="400000"/>
          </a:ln>
          <a:extLst>
            <a:ext uri="{C572A759-6A51-4108-AA02-DFA0A04FC94B}">
              <ma14:wrappingTextBoxFlag xmlns:ma14="http://schemas.microsoft.com/office/mac/drawingml/2011/main" val="1"/>
            </a:ext>
          </a:extLst>
        </p:spPr>
        <p:txBody>
          <a:bodyPr lIns="243799" tIns="243799" rIns="243799" bIns="243799" anchor="ctr">
            <a:spAutoFit/>
          </a:bodyPr>
          <a:lstStyle/>
          <a:p>
            <a:pPr>
              <a:lnSpc>
                <a:spcPct val="150000"/>
              </a:lnSpc>
              <a:defRPr sz="2800">
                <a:solidFill>
                  <a:srgbClr val="000000"/>
                </a:solidFill>
              </a:defRPr>
            </a:pPr>
            <a:r>
              <a:t>@</a:t>
            </a:r>
            <a:r>
              <a:rPr b="1">
                <a:solidFill>
                  <a:srgbClr val="0000FF"/>
                </a:solidFill>
              </a:rPr>
              <a:t>Override</a:t>
            </a:r>
            <a:br>
              <a:rPr b="1">
                <a:solidFill>
                  <a:srgbClr val="0000FF"/>
                </a:solidFill>
              </a:rPr>
            </a:br>
            <a:r>
              <a:rPr b="1">
                <a:solidFill>
                  <a:srgbClr val="0000FF"/>
                </a:solidFill>
              </a:rPr>
              <a:t>public</a:t>
            </a:r>
            <a:r>
              <a:rPr b="1"/>
              <a:t> </a:t>
            </a:r>
            <a:r>
              <a:rPr b="1">
                <a:solidFill>
                  <a:srgbClr val="0000FF"/>
                </a:solidFill>
              </a:rPr>
              <a:t>boolean</a:t>
            </a:r>
            <a:r>
              <a:t> layoutDependsOn(</a:t>
            </a:r>
            <a:r>
              <a:rPr b="1">
                <a:solidFill>
                  <a:srgbClr val="0000FF"/>
                </a:solidFill>
              </a:rPr>
              <a:t>CoordinatorLayout</a:t>
            </a:r>
            <a:r>
              <a:t> parent, </a:t>
            </a:r>
            <a:r>
              <a:rPr b="1">
                <a:solidFill>
                  <a:srgbClr val="0000FF"/>
                </a:solidFill>
              </a:rPr>
              <a:t>V</a:t>
            </a:r>
            <a:r>
              <a:t> child, </a:t>
            </a:r>
            <a:r>
              <a:rPr b="1">
                <a:solidFill>
                  <a:srgbClr val="0000FF"/>
                </a:solidFill>
              </a:rPr>
              <a:t>View</a:t>
            </a:r>
            <a:r>
              <a:rPr b="1"/>
              <a:t> </a:t>
            </a:r>
            <a:r>
              <a:t>dependency) {</a:t>
            </a:r>
            <a:br/>
            <a:r>
              <a:t>   </a:t>
            </a:r>
            <a:r>
              <a:rPr b="1">
                <a:solidFill>
                  <a:srgbClr val="0000FF"/>
                </a:solidFill>
              </a:rPr>
              <a:t>return</a:t>
            </a:r>
            <a:r>
              <a:rPr b="1"/>
              <a:t> </a:t>
            </a:r>
            <a:r>
              <a:t>dependency </a:t>
            </a:r>
            <a:r>
              <a:rPr b="1">
                <a:solidFill>
                  <a:srgbClr val="0000FF"/>
                </a:solidFill>
              </a:rPr>
              <a:t>instanceof</a:t>
            </a:r>
            <a:r>
              <a:rPr b="1"/>
              <a:t> </a:t>
            </a:r>
            <a:r>
              <a:rPr b="1">
                <a:solidFill>
                  <a:srgbClr val="0000FF"/>
                </a:solidFill>
              </a:rPr>
              <a:t>Snackbar.SnackbarLayout</a:t>
            </a:r>
            <a:r>
              <a:t>;</a:t>
            </a:r>
            <a:br/>
            <a:r>
              <a:t>}</a:t>
            </a:r>
          </a:p>
        </p:txBody>
      </p:sp>
      <p:sp>
        <p:nvSpPr>
          <p:cNvPr id="244" name="Shape 244"/>
          <p:cNvSpPr/>
          <p:nvPr/>
        </p:nvSpPr>
        <p:spPr>
          <a:xfrm>
            <a:off x="7526199" y="6624775"/>
            <a:ext cx="15872803" cy="5108851"/>
          </a:xfrm>
          <a:prstGeom prst="rect">
            <a:avLst/>
          </a:prstGeom>
          <a:ln w="25400">
            <a:miter lim="400000"/>
          </a:ln>
          <a:extLst>
            <a:ext uri="{C572A759-6A51-4108-AA02-DFA0A04FC94B}">
              <ma14:wrappingTextBoxFlag xmlns:ma14="http://schemas.microsoft.com/office/mac/drawingml/2011/main" val="1"/>
            </a:ext>
          </a:extLst>
        </p:spPr>
        <p:txBody>
          <a:bodyPr lIns="243799" tIns="243799" rIns="243799" bIns="243799" anchor="ctr">
            <a:spAutoFit/>
          </a:bodyPr>
          <a:lstStyle/>
          <a:p>
            <a:pPr>
              <a:lnSpc>
                <a:spcPct val="150000"/>
              </a:lnSpc>
              <a:defRPr sz="2800">
                <a:solidFill>
                  <a:srgbClr val="000000"/>
                </a:solidFill>
              </a:defRPr>
            </a:pPr>
            <a:r>
              <a:t>@</a:t>
            </a:r>
            <a:r>
              <a:rPr b="1">
                <a:solidFill>
                  <a:srgbClr val="0000FF"/>
                </a:solidFill>
              </a:rPr>
              <a:t>Override</a:t>
            </a:r>
            <a:br>
              <a:rPr b="1">
                <a:solidFill>
                  <a:srgbClr val="0000FF"/>
                </a:solidFill>
              </a:rPr>
            </a:br>
            <a:r>
              <a:rPr b="1">
                <a:solidFill>
                  <a:srgbClr val="0000FF"/>
                </a:solidFill>
              </a:rPr>
              <a:t>public</a:t>
            </a:r>
            <a:r>
              <a:rPr b="1"/>
              <a:t> </a:t>
            </a:r>
            <a:r>
              <a:rPr b="1">
                <a:solidFill>
                  <a:srgbClr val="0000FF"/>
                </a:solidFill>
              </a:rPr>
              <a:t>boolean</a:t>
            </a:r>
            <a:r>
              <a:t> onDependentViewChanged(</a:t>
            </a:r>
            <a:r>
              <a:rPr b="1">
                <a:solidFill>
                  <a:srgbClr val="0000FF"/>
                </a:solidFill>
              </a:rPr>
              <a:t>CoordinatorLayout</a:t>
            </a:r>
            <a:r>
              <a:t> parent, </a:t>
            </a:r>
            <a:r>
              <a:rPr b="1">
                <a:solidFill>
                  <a:srgbClr val="0000FF"/>
                </a:solidFill>
              </a:rPr>
              <a:t>V</a:t>
            </a:r>
            <a:r>
              <a:t> child, </a:t>
            </a:r>
            <a:r>
              <a:rPr b="1">
                <a:solidFill>
                  <a:srgbClr val="0000FF"/>
                </a:solidFill>
              </a:rPr>
              <a:t>View</a:t>
            </a:r>
            <a:r>
              <a:t> dependency) {</a:t>
            </a:r>
            <a:br/>
            <a:r>
              <a:t>   </a:t>
            </a:r>
            <a:r>
              <a:rPr b="1">
                <a:solidFill>
                  <a:srgbClr val="0000FF"/>
                </a:solidFill>
              </a:rPr>
              <a:t>if</a:t>
            </a:r>
            <a:r>
              <a:t> (dependency </a:t>
            </a:r>
            <a:r>
              <a:rPr b="1">
                <a:solidFill>
                  <a:srgbClr val="0000FF"/>
                </a:solidFill>
              </a:rPr>
              <a:t>instanceof</a:t>
            </a:r>
            <a:r>
              <a:rPr b="1"/>
              <a:t> </a:t>
            </a:r>
            <a:r>
              <a:rPr b="1">
                <a:solidFill>
                  <a:srgbClr val="0000FF"/>
                </a:solidFill>
              </a:rPr>
              <a:t>Snackbar.SnackbarLayout</a:t>
            </a:r>
            <a:r>
              <a:t>) {</a:t>
            </a:r>
            <a:br/>
            <a:r>
              <a:t>       updateFabTranslationForSnackbar(parent, child);</a:t>
            </a:r>
            <a:br/>
            <a:r>
              <a:t>   }</a:t>
            </a:r>
            <a:br/>
            <a:r>
              <a:t>   </a:t>
            </a:r>
            <a:r>
              <a:rPr b="1">
                <a:solidFill>
                  <a:srgbClr val="0000FF"/>
                </a:solidFill>
              </a:rPr>
              <a:t>return</a:t>
            </a:r>
            <a:r>
              <a:rPr b="1"/>
              <a:t> </a:t>
            </a:r>
            <a:r>
              <a:rPr b="1">
                <a:solidFill>
                  <a:srgbClr val="585CF6"/>
                </a:solidFill>
              </a:rPr>
              <a:t>false</a:t>
            </a:r>
            <a:r>
              <a:t>;</a:t>
            </a:r>
            <a:br/>
            <a:r>
              <a:t>}</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43"/>
                                        </p:tgtEl>
                                        <p:attrNameLst>
                                          <p:attrName>style.visibility</p:attrName>
                                        </p:attrNameLst>
                                      </p:cBhvr>
                                      <p:to>
                                        <p:strVal val="visible"/>
                                      </p:to>
                                    </p:set>
                                    <p:animEffect transition="in" filter="dissolve">
                                      <p:cBhvr>
                                        <p:cTn id="7" dur="1000"/>
                                        <p:tgtEl>
                                          <p:spTgt spid="243"/>
                                        </p:tgtEl>
                                      </p:cBhvr>
                                    </p:animEffect>
                                  </p:childTnLst>
                                </p:cTn>
                              </p:par>
                            </p:childTnLst>
                          </p:cTn>
                        </p:par>
                        <p:par>
                          <p:cTn id="8" fill="hold">
                            <p:stCondLst>
                              <p:cond delay="1000"/>
                            </p:stCondLst>
                            <p:childTnLst>
                              <p:par>
                                <p:cTn id="9" presetID="9" presetClass="entr" fill="hold" grpId="2" nodeType="afterEffect">
                                  <p:stCondLst>
                                    <p:cond delay="0"/>
                                  </p:stCondLst>
                                  <p:iterate>
                                    <p:tmAbs val="0"/>
                                  </p:iterate>
                                  <p:childTnLst>
                                    <p:set>
                                      <p:cBhvr>
                                        <p:cTn id="10" fill="hold"/>
                                        <p:tgtEl>
                                          <p:spTgt spid="244"/>
                                        </p:tgtEl>
                                        <p:attrNameLst>
                                          <p:attrName>style.visibility</p:attrName>
                                        </p:attrNameLst>
                                      </p:cBhvr>
                                      <p:to>
                                        <p:strVal val="visible"/>
                                      </p:to>
                                    </p:set>
                                    <p:animEffect transition="in" filter="dissolve">
                                      <p:cBhvr>
                                        <p:cTn id="11" dur="1000"/>
                                        <p:tgtEl>
                                          <p:spTgt spid="244"/>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xit" fill="hold" grpId="3" nodeType="clickEffect">
                                  <p:stCondLst>
                                    <p:cond delay="0"/>
                                  </p:stCondLst>
                                  <p:iterate>
                                    <p:tmAbs val="0"/>
                                  </p:iterate>
                                  <p:childTnLst>
                                    <p:animEffect transition="out" filter="dissolve">
                                      <p:cBhvr>
                                        <p:cTn id="15" dur="1000" fill="hold"/>
                                        <p:tgtEl>
                                          <p:spTgt spid="243"/>
                                        </p:tgtEl>
                                      </p:cBhvr>
                                    </p:animEffect>
                                    <p:set>
                                      <p:cBhvr>
                                        <p:cTn id="16" fill="hold">
                                          <p:stCondLst>
                                            <p:cond delay="999"/>
                                          </p:stCondLst>
                                        </p:cTn>
                                        <p:tgtEl>
                                          <p:spTgt spid="243"/>
                                        </p:tgtEl>
                                        <p:attrNameLst>
                                          <p:attrName>style.visibility</p:attrName>
                                        </p:attrNameLst>
                                      </p:cBhvr>
                                      <p:to>
                                        <p:strVal val="hidden"/>
                                      </p:to>
                                    </p:set>
                                  </p:childTnLst>
                                </p:cTn>
                              </p:par>
                            </p:childTnLst>
                          </p:cTn>
                        </p:par>
                        <p:par>
                          <p:cTn id="17" fill="hold">
                            <p:stCondLst>
                              <p:cond delay="1000"/>
                            </p:stCondLst>
                            <p:childTnLst>
                              <p:par>
                                <p:cTn id="18" presetID="9" presetClass="exit" fill="hold" grpId="4" nodeType="afterEffect">
                                  <p:stCondLst>
                                    <p:cond delay="0"/>
                                  </p:stCondLst>
                                  <p:iterate>
                                    <p:tmAbs val="0"/>
                                  </p:iterate>
                                  <p:childTnLst>
                                    <p:animEffect transition="out" filter="dissolve">
                                      <p:cBhvr>
                                        <p:cTn id="19" dur="1000" fill="hold"/>
                                        <p:tgtEl>
                                          <p:spTgt spid="244"/>
                                        </p:tgtEl>
                                      </p:cBhvr>
                                    </p:animEffect>
                                    <p:set>
                                      <p:cBhvr>
                                        <p:cTn id="20" fill="hold">
                                          <p:stCondLst>
                                            <p:cond delay="999"/>
                                          </p:stCondLst>
                                        </p:cTn>
                                        <p:tgtEl>
                                          <p:spTgt spid="2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1" animBg="1" advAuto="0"/>
      <p:bldP spid="243" grpId="3" animBg="1" advAuto="0"/>
      <p:bldP spid="244" grpId="2" animBg="1" advAuto="0"/>
      <p:bldP spid="244" grpId="4"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Shape 240"/>
          <p:cNvSpPr>
            <a:spLocks noGrp="1"/>
          </p:cNvSpPr>
          <p:nvPr>
            <p:ph type="title"/>
          </p:nvPr>
        </p:nvSpPr>
        <p:spPr>
          <a:xfrm>
            <a:off x="831199" y="1186733"/>
            <a:ext cx="22721602" cy="1886401"/>
          </a:xfrm>
          <a:prstGeom prst="rect">
            <a:avLst/>
          </a:prstGeom>
        </p:spPr>
        <p:txBody>
          <a:bodyPr>
            <a:normAutofit fontScale="90000"/>
          </a:bodyPr>
          <a:lstStyle>
            <a:lvl1pPr defTabSz="2365248">
              <a:defRPr sz="9312"/>
            </a:lvl1pPr>
          </a:lstStyle>
          <a:p>
            <a:r>
              <a:t>Зависимости между View</a:t>
            </a:r>
          </a:p>
        </p:txBody>
      </p:sp>
      <p:sp>
        <p:nvSpPr>
          <p:cNvPr id="241" name="Shape 241"/>
          <p:cNvSpPr>
            <a:spLocks noGrp="1"/>
          </p:cNvSpPr>
          <p:nvPr>
            <p:ph type="sldNum" sz="quarter" idx="2"/>
          </p:nvPr>
        </p:nvSpPr>
        <p:spPr>
          <a:xfrm>
            <a:off x="23188837" y="12519393"/>
            <a:ext cx="867584" cy="88130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22</a:t>
            </a:fld>
            <a:endParaRPr/>
          </a:p>
        </p:txBody>
      </p:sp>
      <p:pic>
        <p:nvPicPr>
          <p:cNvPr id="242" name="image8.gif"/>
          <p:cNvPicPr>
            <a:picLocks/>
          </p:cNvPicPr>
          <p:nvPr/>
        </p:nvPicPr>
        <p:blipFill>
          <a:blip r:embed="rId3">
            <a:extLst/>
          </a:blip>
          <a:stretch>
            <a:fillRect/>
          </a:stretch>
        </p:blipFill>
        <p:spPr>
          <a:xfrm>
            <a:off x="1115799" y="3260733"/>
            <a:ext cx="5435734" cy="9659734"/>
          </a:xfrm>
          <a:prstGeom prst="rect">
            <a:avLst/>
          </a:prstGeom>
          <a:ln w="12700">
            <a:miter lim="400000"/>
          </a:ln>
        </p:spPr>
      </p:pic>
      <p:sp>
        <p:nvSpPr>
          <p:cNvPr id="245" name="Shape 245"/>
          <p:cNvSpPr/>
          <p:nvPr/>
        </p:nvSpPr>
        <p:spPr>
          <a:xfrm>
            <a:off x="7526199" y="5129200"/>
            <a:ext cx="16233602" cy="4176529"/>
          </a:xfrm>
          <a:prstGeom prst="rect">
            <a:avLst/>
          </a:prstGeom>
          <a:ln w="25400">
            <a:miter lim="400000"/>
          </a:ln>
          <a:extLst>
            <a:ext uri="{C572A759-6A51-4108-AA02-DFA0A04FC94B}">
              <ma14:wrappingTextBoxFlag xmlns:ma14="http://schemas.microsoft.com/office/mac/drawingml/2011/main" val="1"/>
            </a:ext>
          </a:extLst>
        </p:spPr>
        <p:txBody>
          <a:bodyPr lIns="243799" tIns="243799" rIns="243799" bIns="243799">
            <a:spAutoFit/>
          </a:bodyPr>
          <a:lstStyle/>
          <a:p>
            <a:pPr>
              <a:lnSpc>
                <a:spcPct val="150000"/>
              </a:lnSpc>
              <a:defRPr>
                <a:solidFill>
                  <a:srgbClr val="1C02FF"/>
                </a:solidFill>
              </a:defRPr>
            </a:pPr>
            <a:r>
              <a:rPr dirty="0"/>
              <a:t>&lt;</a:t>
            </a:r>
            <a:r>
              <a:rPr b="1" dirty="0"/>
              <a:t>FloatingActionButton</a:t>
            </a:r>
            <a:br>
              <a:rPr b="1" dirty="0"/>
            </a:br>
            <a:r>
              <a:rPr dirty="0"/>
              <a:t>   </a:t>
            </a:r>
            <a:r>
              <a:rPr i="1" dirty="0"/>
              <a:t>app</a:t>
            </a:r>
            <a:r>
              <a:rPr dirty="0"/>
              <a:t>:layout_dodgeInsetEdges=</a:t>
            </a:r>
            <a:r>
              <a:rPr dirty="0">
                <a:solidFill>
                  <a:srgbClr val="036A07"/>
                </a:solidFill>
              </a:rPr>
              <a:t>"bottom"</a:t>
            </a:r>
            <a:r>
              <a:rPr dirty="0"/>
              <a:t>/&gt;</a:t>
            </a:r>
            <a:br>
              <a:rPr dirty="0"/>
            </a:br>
            <a:r>
              <a:rPr dirty="0"/>
              <a:t>&lt;</a:t>
            </a:r>
            <a:r>
              <a:rPr b="1" dirty="0"/>
              <a:t>SnackbarLayout</a:t>
            </a:r>
            <a:br>
              <a:rPr b="1" dirty="0"/>
            </a:br>
            <a:r>
              <a:rPr dirty="0"/>
              <a:t>   </a:t>
            </a:r>
            <a:r>
              <a:rPr i="1" dirty="0"/>
              <a:t>app</a:t>
            </a:r>
            <a:r>
              <a:rPr dirty="0"/>
              <a:t>:layout_insetEdge=</a:t>
            </a:r>
            <a:r>
              <a:rPr dirty="0">
                <a:solidFill>
                  <a:srgbClr val="036A07"/>
                </a:solidFill>
              </a:rPr>
              <a:t>"bottom"</a:t>
            </a:r>
            <a:r>
              <a:rPr dirty="0"/>
              <a:t>/&gt;</a:t>
            </a:r>
            <a:endParaRPr dirty="0">
              <a:solidFill>
                <a:srgbClr val="000000"/>
              </a:solidFill>
            </a:endParaRPr>
          </a:p>
        </p:txBody>
      </p:sp>
    </p:spTree>
    <p:extLst>
      <p:ext uri="{BB962C8B-B14F-4D97-AF65-F5344CB8AC3E}">
        <p14:creationId xmlns:p14="http://schemas.microsoft.com/office/powerpoint/2010/main" val="1220523100"/>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245"/>
                                        </p:tgtEl>
                                        <p:attrNameLst>
                                          <p:attrName>style.visibility</p:attrName>
                                        </p:attrNameLst>
                                      </p:cBhvr>
                                      <p:to>
                                        <p:strVal val="visible"/>
                                      </p:to>
                                    </p:set>
                                    <p:animEffect transition="in" filter="dissolve">
                                      <p:cBhvr>
                                        <p:cTn id="7" dur="1000"/>
                                        <p:tgtEl>
                                          <p:spTgt spid="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 grpId="0"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Shape 249"/>
          <p:cNvSpPr>
            <a:spLocks noGrp="1"/>
          </p:cNvSpPr>
          <p:nvPr>
            <p:ph type="title"/>
          </p:nvPr>
        </p:nvSpPr>
        <p:spPr>
          <a:xfrm>
            <a:off x="831199" y="1186733"/>
            <a:ext cx="22721602" cy="1886401"/>
          </a:xfrm>
          <a:prstGeom prst="rect">
            <a:avLst/>
          </a:prstGeom>
        </p:spPr>
        <p:txBody>
          <a:bodyPr>
            <a:normAutofit fontScale="90000"/>
          </a:bodyPr>
          <a:lstStyle>
            <a:lvl1pPr defTabSz="2365248">
              <a:defRPr sz="9312"/>
            </a:lvl1pPr>
          </a:lstStyle>
          <a:p>
            <a:r>
              <a:t>Перехват nested scroll</a:t>
            </a:r>
          </a:p>
        </p:txBody>
      </p:sp>
      <p:sp>
        <p:nvSpPr>
          <p:cNvPr id="250" name="Shape 250"/>
          <p:cNvSpPr>
            <a:spLocks noGrp="1"/>
          </p:cNvSpPr>
          <p:nvPr>
            <p:ph type="sldNum" sz="quarter" idx="2"/>
          </p:nvPr>
        </p:nvSpPr>
        <p:spPr>
          <a:xfrm>
            <a:off x="23188837" y="12519393"/>
            <a:ext cx="867584" cy="88130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23</a:t>
            </a:fld>
            <a:endParaRPr/>
          </a:p>
        </p:txBody>
      </p:sp>
      <p:sp>
        <p:nvSpPr>
          <p:cNvPr id="251" name="Shape 251"/>
          <p:cNvSpPr/>
          <p:nvPr/>
        </p:nvSpPr>
        <p:spPr>
          <a:xfrm>
            <a:off x="831199" y="4370262"/>
            <a:ext cx="21762403" cy="6768143"/>
          </a:xfrm>
          <a:prstGeom prst="rect">
            <a:avLst/>
          </a:prstGeom>
          <a:ln w="25400">
            <a:miter lim="400000"/>
          </a:ln>
          <a:extLst>
            <a:ext uri="{C572A759-6A51-4108-AA02-DFA0A04FC94B}">
              <ma14:wrappingTextBoxFlag xmlns:ma14="http://schemas.microsoft.com/office/mac/drawingml/2011/main" val="1"/>
            </a:ext>
          </a:extLst>
        </p:spPr>
        <p:txBody>
          <a:bodyPr lIns="243799" tIns="243799" rIns="243799" bIns="243799" anchor="ctr">
            <a:spAutoFit/>
          </a:bodyPr>
          <a:lstStyle/>
          <a:p>
            <a:pPr marL="1409700" indent="-914400">
              <a:lnSpc>
                <a:spcPct val="115000"/>
              </a:lnSpc>
              <a:buSzPct val="100000"/>
              <a:buAutoNum type="arabicPeriod"/>
              <a:defRPr sz="4800">
                <a:solidFill>
                  <a:srgbClr val="000000"/>
                </a:solidFill>
              </a:defRPr>
            </a:pPr>
            <a:r>
              <a:t>Каждая View внутри CoordinatorLayout может получить Nested scroll события.</a:t>
            </a:r>
          </a:p>
          <a:p>
            <a:pPr>
              <a:lnSpc>
                <a:spcPct val="115000"/>
              </a:lnSpc>
              <a:defRPr sz="4800">
                <a:solidFill>
                  <a:srgbClr val="000000"/>
                </a:solidFill>
              </a:defRPr>
            </a:pPr>
            <a:endParaRPr/>
          </a:p>
          <a:p>
            <a:pPr marL="1409700" indent="-914400">
              <a:lnSpc>
                <a:spcPct val="115000"/>
              </a:lnSpc>
              <a:buSzPct val="100000"/>
              <a:buAutoNum type="arabicPeriod"/>
              <a:defRPr sz="4800">
                <a:solidFill>
                  <a:srgbClr val="000000"/>
                </a:solidFill>
              </a:defRPr>
            </a:pPr>
            <a:r>
              <a:t>Behavior может перехватывать Nested scroll события от любых View, как бы глубоко в иерархии они не находилась.</a:t>
            </a:r>
          </a:p>
          <a:p>
            <a:pPr>
              <a:lnSpc>
                <a:spcPct val="115000"/>
              </a:lnSpc>
              <a:defRPr sz="4800">
                <a:solidFill>
                  <a:srgbClr val="000000"/>
                </a:solidFill>
              </a:defRPr>
            </a:pPr>
            <a:endParaRPr/>
          </a:p>
          <a:p>
            <a:pPr marL="1409700" indent="-914400">
              <a:lnSpc>
                <a:spcPct val="115000"/>
              </a:lnSpc>
              <a:buSzPct val="100000"/>
              <a:buAutoNum type="arabicPeriod"/>
              <a:defRPr sz="4800">
                <a:solidFill>
                  <a:srgbClr val="000000"/>
                </a:solidFill>
              </a:defRPr>
            </a:pPr>
            <a:r>
              <a:t>Помимо простого Nested Scroll мы можем перехватывать Nested Fling.</a:t>
            </a: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Shape 255"/>
          <p:cNvSpPr>
            <a:spLocks noGrp="1"/>
          </p:cNvSpPr>
          <p:nvPr>
            <p:ph type="title"/>
          </p:nvPr>
        </p:nvSpPr>
        <p:spPr>
          <a:xfrm>
            <a:off x="831199" y="1186733"/>
            <a:ext cx="22721602" cy="1886401"/>
          </a:xfrm>
          <a:prstGeom prst="rect">
            <a:avLst/>
          </a:prstGeom>
        </p:spPr>
        <p:txBody>
          <a:bodyPr>
            <a:normAutofit fontScale="90000"/>
          </a:bodyPr>
          <a:lstStyle>
            <a:lvl1pPr defTabSz="2365248">
              <a:defRPr sz="9312"/>
            </a:lvl1pPr>
          </a:lstStyle>
          <a:p>
            <a:r>
              <a:t>Перехват nested scroll</a:t>
            </a:r>
          </a:p>
        </p:txBody>
      </p:sp>
      <p:sp>
        <p:nvSpPr>
          <p:cNvPr id="256" name="Shape 256"/>
          <p:cNvSpPr>
            <a:spLocks noGrp="1"/>
          </p:cNvSpPr>
          <p:nvPr>
            <p:ph type="sldNum" sz="quarter" idx="2"/>
          </p:nvPr>
        </p:nvSpPr>
        <p:spPr>
          <a:xfrm>
            <a:off x="23188837" y="12519393"/>
            <a:ext cx="867584" cy="88130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24</a:t>
            </a:fld>
            <a:endParaRPr/>
          </a:p>
        </p:txBody>
      </p:sp>
      <p:sp>
        <p:nvSpPr>
          <p:cNvPr id="257" name="Shape 257"/>
          <p:cNvSpPr/>
          <p:nvPr/>
        </p:nvSpPr>
        <p:spPr>
          <a:xfrm>
            <a:off x="1925533" y="6143135"/>
            <a:ext cx="6853600" cy="4176530"/>
          </a:xfrm>
          <a:prstGeom prst="rect">
            <a:avLst/>
          </a:prstGeom>
          <a:ln w="25400">
            <a:miter lim="400000"/>
          </a:ln>
          <a:extLst>
            <a:ext uri="{C572A759-6A51-4108-AA02-DFA0A04FC94B}">
              <ma14:wrappingTextBoxFlag xmlns:ma14="http://schemas.microsoft.com/office/mac/drawingml/2011/main" val="1"/>
            </a:ext>
          </a:extLst>
        </p:spPr>
        <p:txBody>
          <a:bodyPr lIns="243799" tIns="243799" rIns="243799" bIns="243799" anchor="ctr">
            <a:spAutoFit/>
          </a:bodyPr>
          <a:lstStyle/>
          <a:p>
            <a:pPr>
              <a:lnSpc>
                <a:spcPct val="150000"/>
              </a:lnSpc>
              <a:defRPr>
                <a:solidFill>
                  <a:srgbClr val="1C02FF"/>
                </a:solidFill>
              </a:defRPr>
            </a:pPr>
            <a:r>
              <a:t>&lt;</a:t>
            </a:r>
            <a:r>
              <a:rPr b="1"/>
              <a:t>CoordinatorLayout</a:t>
            </a:r>
            <a:r>
              <a:t>&gt;</a:t>
            </a:r>
            <a:br/>
            <a:r>
              <a:rPr>
                <a:solidFill>
                  <a:srgbClr val="000000"/>
                </a:solidFill>
              </a:rPr>
              <a:t>   </a:t>
            </a:r>
            <a:r>
              <a:t>&lt;</a:t>
            </a:r>
            <a:r>
              <a:rPr b="1"/>
              <a:t>CoordinatorLayout</a:t>
            </a:r>
            <a:r>
              <a:t>&gt;</a:t>
            </a:r>
            <a:br/>
            <a:r>
              <a:rPr>
                <a:solidFill>
                  <a:srgbClr val="000000"/>
                </a:solidFill>
              </a:rPr>
              <a:t>       </a:t>
            </a:r>
            <a:r>
              <a:t>&lt;</a:t>
            </a:r>
            <a:r>
              <a:rPr b="1"/>
              <a:t>NestedScrollView</a:t>
            </a:r>
            <a:r>
              <a:t> /&gt;</a:t>
            </a:r>
            <a:br/>
            <a:r>
              <a:rPr>
                <a:solidFill>
                  <a:srgbClr val="000000"/>
                </a:solidFill>
              </a:rPr>
              <a:t>   </a:t>
            </a:r>
            <a:r>
              <a:t>&lt;/</a:t>
            </a:r>
            <a:r>
              <a:rPr b="1"/>
              <a:t>CoordinatorLayout</a:t>
            </a:r>
            <a:r>
              <a:t>&gt;</a:t>
            </a:r>
            <a:br/>
            <a:r>
              <a:t>&lt;/</a:t>
            </a:r>
            <a:r>
              <a:rPr b="1"/>
              <a:t>CoordinatorLayout</a:t>
            </a:r>
            <a:r>
              <a:t>&gt;</a:t>
            </a:r>
          </a:p>
        </p:txBody>
      </p:sp>
      <p:sp>
        <p:nvSpPr>
          <p:cNvPr id="258" name="Shape 258"/>
          <p:cNvSpPr/>
          <p:nvPr/>
        </p:nvSpPr>
        <p:spPr>
          <a:xfrm>
            <a:off x="733866" y="3871199"/>
            <a:ext cx="9971201" cy="1539444"/>
          </a:xfrm>
          <a:prstGeom prst="rect">
            <a:avLst/>
          </a:prstGeom>
          <a:ln w="25400">
            <a:miter lim="400000"/>
          </a:ln>
          <a:extLst>
            <a:ext uri="{C572A759-6A51-4108-AA02-DFA0A04FC94B}">
              <ma14:wrappingTextBoxFlag xmlns:ma14="http://schemas.microsoft.com/office/mac/drawingml/2011/main" val="1"/>
            </a:ext>
          </a:extLst>
        </p:spPr>
        <p:txBody>
          <a:bodyPr lIns="243799" tIns="243799" rIns="243799" bIns="243799">
            <a:spAutoFit/>
          </a:bodyPr>
          <a:lstStyle>
            <a:lvl1pPr algn="ctr">
              <a:defRPr>
                <a:solidFill>
                  <a:srgbClr val="000000"/>
                </a:solidFill>
              </a:defRPr>
            </a:lvl1pPr>
          </a:lstStyle>
          <a:p>
            <a:r>
              <a:t>Nested Scroll события будут перехвачены только одним CoordinatorLayout</a:t>
            </a:r>
          </a:p>
        </p:txBody>
      </p:sp>
      <p:sp>
        <p:nvSpPr>
          <p:cNvPr id="259" name="Shape 259"/>
          <p:cNvSpPr/>
          <p:nvPr/>
        </p:nvSpPr>
        <p:spPr>
          <a:xfrm>
            <a:off x="14540199" y="6143135"/>
            <a:ext cx="6853600" cy="4176530"/>
          </a:xfrm>
          <a:prstGeom prst="rect">
            <a:avLst/>
          </a:prstGeom>
          <a:ln w="25400">
            <a:miter lim="400000"/>
          </a:ln>
          <a:extLst>
            <a:ext uri="{C572A759-6A51-4108-AA02-DFA0A04FC94B}">
              <ma14:wrappingTextBoxFlag xmlns:ma14="http://schemas.microsoft.com/office/mac/drawingml/2011/main" val="1"/>
            </a:ext>
          </a:extLst>
        </p:spPr>
        <p:txBody>
          <a:bodyPr lIns="243799" tIns="243799" rIns="243799" bIns="243799" anchor="ctr">
            <a:spAutoFit/>
          </a:bodyPr>
          <a:lstStyle/>
          <a:p>
            <a:pPr>
              <a:lnSpc>
                <a:spcPct val="150000"/>
              </a:lnSpc>
              <a:defRPr>
                <a:solidFill>
                  <a:srgbClr val="1C02FF"/>
                </a:solidFill>
              </a:defRPr>
            </a:pPr>
            <a:r>
              <a:t>&lt;</a:t>
            </a:r>
            <a:r>
              <a:rPr b="1"/>
              <a:t>CoordinatorLayout</a:t>
            </a:r>
            <a:r>
              <a:t>&gt;</a:t>
            </a:r>
            <a:br/>
            <a:r>
              <a:rPr>
                <a:solidFill>
                  <a:srgbClr val="000000"/>
                </a:solidFill>
              </a:rPr>
              <a:t>   </a:t>
            </a:r>
            <a:r>
              <a:t>&lt;</a:t>
            </a:r>
            <a:r>
              <a:rPr b="1"/>
              <a:t>CoordinatorLayout</a:t>
            </a:r>
            <a:r>
              <a:t>&gt;</a:t>
            </a:r>
            <a:br/>
            <a:r>
              <a:rPr>
                <a:solidFill>
                  <a:srgbClr val="000000"/>
                </a:solidFill>
              </a:rPr>
              <a:t>       </a:t>
            </a:r>
            <a:r>
              <a:t>&lt;</a:t>
            </a:r>
            <a:r>
              <a:rPr b="1"/>
              <a:t>ScrollView</a:t>
            </a:r>
            <a:r>
              <a:t> /&gt;</a:t>
            </a:r>
            <a:br/>
            <a:r>
              <a:rPr>
                <a:solidFill>
                  <a:srgbClr val="000000"/>
                </a:solidFill>
              </a:rPr>
              <a:t>   </a:t>
            </a:r>
            <a:r>
              <a:t>&lt;/</a:t>
            </a:r>
            <a:r>
              <a:rPr b="1"/>
              <a:t>CoordinatorLayout</a:t>
            </a:r>
            <a:r>
              <a:t>&gt;</a:t>
            </a:r>
            <a:br/>
            <a:r>
              <a:t>&lt;/</a:t>
            </a:r>
            <a:r>
              <a:rPr b="1"/>
              <a:t>CoordinatorLayout</a:t>
            </a:r>
            <a:r>
              <a:t>&gt;</a:t>
            </a:r>
          </a:p>
        </p:txBody>
      </p:sp>
      <p:sp>
        <p:nvSpPr>
          <p:cNvPr id="260" name="Shape 260"/>
          <p:cNvSpPr/>
          <p:nvPr/>
        </p:nvSpPr>
        <p:spPr>
          <a:xfrm>
            <a:off x="12351400" y="3871199"/>
            <a:ext cx="9971202" cy="1539444"/>
          </a:xfrm>
          <a:prstGeom prst="rect">
            <a:avLst/>
          </a:prstGeom>
          <a:ln w="25400">
            <a:miter lim="400000"/>
          </a:ln>
          <a:extLst>
            <a:ext uri="{C572A759-6A51-4108-AA02-DFA0A04FC94B}">
              <ma14:wrappingTextBoxFlag xmlns:ma14="http://schemas.microsoft.com/office/mac/drawingml/2011/main" val="1"/>
            </a:ext>
          </a:extLst>
        </p:spPr>
        <p:txBody>
          <a:bodyPr lIns="243799" tIns="243799" rIns="243799" bIns="243799">
            <a:spAutoFit/>
          </a:bodyPr>
          <a:lstStyle>
            <a:lvl1pPr algn="ctr">
              <a:defRPr>
                <a:solidFill>
                  <a:srgbClr val="000000"/>
                </a:solidFill>
              </a:defRPr>
            </a:lvl1pPr>
          </a:lstStyle>
          <a:p>
            <a:r>
              <a:t>Никакое событие прокрутки перехвачено не будет</a:t>
            </a: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Shape 264"/>
          <p:cNvSpPr>
            <a:spLocks noGrp="1"/>
          </p:cNvSpPr>
          <p:nvPr>
            <p:ph type="title"/>
          </p:nvPr>
        </p:nvSpPr>
        <p:spPr>
          <a:xfrm>
            <a:off x="831199" y="1186733"/>
            <a:ext cx="22721602" cy="1886401"/>
          </a:xfrm>
          <a:prstGeom prst="rect">
            <a:avLst/>
          </a:prstGeom>
        </p:spPr>
        <p:txBody>
          <a:bodyPr>
            <a:normAutofit fontScale="90000"/>
          </a:bodyPr>
          <a:lstStyle>
            <a:lvl1pPr defTabSz="2365248">
              <a:defRPr sz="9312"/>
            </a:lvl1pPr>
          </a:lstStyle>
          <a:p>
            <a:r>
              <a:t>Перехват nested scroll</a:t>
            </a:r>
          </a:p>
        </p:txBody>
      </p:sp>
      <p:sp>
        <p:nvSpPr>
          <p:cNvPr id="265" name="Shape 265"/>
          <p:cNvSpPr>
            <a:spLocks noGrp="1"/>
          </p:cNvSpPr>
          <p:nvPr>
            <p:ph type="sldNum" sz="quarter" idx="2"/>
          </p:nvPr>
        </p:nvSpPr>
        <p:spPr>
          <a:xfrm>
            <a:off x="23188837" y="12519393"/>
            <a:ext cx="867584" cy="88130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25</a:t>
            </a:fld>
            <a:endParaRPr/>
          </a:p>
        </p:txBody>
      </p:sp>
      <p:sp>
        <p:nvSpPr>
          <p:cNvPr id="266" name="Shape 266"/>
          <p:cNvSpPr/>
          <p:nvPr/>
        </p:nvSpPr>
        <p:spPr>
          <a:xfrm>
            <a:off x="831199" y="3539030"/>
            <a:ext cx="21762403" cy="8430607"/>
          </a:xfrm>
          <a:prstGeom prst="rect">
            <a:avLst/>
          </a:prstGeom>
          <a:ln w="25400">
            <a:miter lim="400000"/>
          </a:ln>
          <a:extLst>
            <a:ext uri="{C572A759-6A51-4108-AA02-DFA0A04FC94B}">
              <ma14:wrappingTextBoxFlag xmlns:ma14="http://schemas.microsoft.com/office/mac/drawingml/2011/main" val="1"/>
            </a:ext>
          </a:extLst>
        </p:spPr>
        <p:txBody>
          <a:bodyPr lIns="243799" tIns="243799" rIns="243799" bIns="243799" anchor="ctr">
            <a:spAutoFit/>
          </a:bodyPr>
          <a:lstStyle/>
          <a:p>
            <a:pPr marL="1028700" indent="-914400">
              <a:lnSpc>
                <a:spcPct val="150000"/>
              </a:lnSpc>
              <a:buSzPct val="100000"/>
              <a:buAutoNum type="arabicPeriod"/>
              <a:defRPr sz="4800">
                <a:solidFill>
                  <a:srgbClr val="000000"/>
                </a:solidFill>
              </a:defRPr>
            </a:pPr>
            <a:r>
              <a:t>onStartNestedScroll() - начало прокрутки. Должны вернуть true, чтобы получить дальнейшие события.</a:t>
            </a:r>
          </a:p>
          <a:p>
            <a:pPr marL="1028700" indent="-914400">
              <a:lnSpc>
                <a:spcPct val="150000"/>
              </a:lnSpc>
              <a:buSzPct val="100000"/>
              <a:buAutoNum type="arabicPeriod"/>
              <a:defRPr sz="4800">
                <a:solidFill>
                  <a:srgbClr val="000000"/>
                </a:solidFill>
              </a:defRPr>
            </a:pPr>
            <a:r>
              <a:t>onNestedPreScroll() - вызывается перед тем как прокручиваемая View получила событие прокрутки.</a:t>
            </a:r>
          </a:p>
          <a:p>
            <a:pPr marL="1028700" indent="-914400">
              <a:lnSpc>
                <a:spcPct val="150000"/>
              </a:lnSpc>
              <a:buSzPct val="100000"/>
              <a:buAutoNum type="arabicPeriod"/>
              <a:defRPr sz="4800">
                <a:solidFill>
                  <a:srgbClr val="000000"/>
                </a:solidFill>
              </a:defRPr>
            </a:pPr>
            <a:r>
              <a:t>onNestedScroll() - вызывается как только прокручиваемая View была прокручена.</a:t>
            </a:r>
          </a:p>
          <a:p>
            <a:pPr marL="1028700" indent="-914400">
              <a:lnSpc>
                <a:spcPct val="150000"/>
              </a:lnSpc>
              <a:buSzPct val="100000"/>
              <a:buAutoNum type="arabicPeriod"/>
              <a:defRPr sz="4800">
                <a:solidFill>
                  <a:srgbClr val="000000"/>
                </a:solidFill>
              </a:defRPr>
            </a:pPr>
            <a:r>
              <a:t>onStopNestedScroll() - вызывается в самом конце, что означает конец текущей прокрутки.</a:t>
            </a: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hape 268"/>
          <p:cNvSpPr>
            <a:spLocks noGrp="1"/>
          </p:cNvSpPr>
          <p:nvPr>
            <p:ph type="title"/>
          </p:nvPr>
        </p:nvSpPr>
        <p:spPr>
          <a:xfrm>
            <a:off x="831199" y="1186733"/>
            <a:ext cx="22721602" cy="1886401"/>
          </a:xfrm>
          <a:prstGeom prst="rect">
            <a:avLst/>
          </a:prstGeom>
        </p:spPr>
        <p:txBody>
          <a:bodyPr>
            <a:normAutofit fontScale="90000"/>
          </a:bodyPr>
          <a:lstStyle>
            <a:lvl1pPr defTabSz="2365248">
              <a:defRPr sz="9312"/>
            </a:lvl1pPr>
          </a:lstStyle>
          <a:p>
            <a:r>
              <a:t>Перехват nested scroll</a:t>
            </a:r>
          </a:p>
        </p:txBody>
      </p:sp>
      <p:sp>
        <p:nvSpPr>
          <p:cNvPr id="269" name="Shape 269"/>
          <p:cNvSpPr>
            <a:spLocks noGrp="1"/>
          </p:cNvSpPr>
          <p:nvPr>
            <p:ph type="sldNum" sz="quarter" idx="2"/>
          </p:nvPr>
        </p:nvSpPr>
        <p:spPr>
          <a:xfrm>
            <a:off x="23188837" y="12519393"/>
            <a:ext cx="867584" cy="88130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26</a:t>
            </a:fld>
            <a:endParaRPr/>
          </a:p>
        </p:txBody>
      </p:sp>
      <p:sp>
        <p:nvSpPr>
          <p:cNvPr id="270" name="Shape 270"/>
          <p:cNvSpPr/>
          <p:nvPr/>
        </p:nvSpPr>
        <p:spPr>
          <a:xfrm>
            <a:off x="831199" y="3539030"/>
            <a:ext cx="22721602" cy="8430607"/>
          </a:xfrm>
          <a:prstGeom prst="rect">
            <a:avLst/>
          </a:prstGeom>
          <a:ln w="25400">
            <a:miter lim="400000"/>
          </a:ln>
          <a:extLst>
            <a:ext uri="{C572A759-6A51-4108-AA02-DFA0A04FC94B}">
              <ma14:wrappingTextBoxFlag xmlns:ma14="http://schemas.microsoft.com/office/mac/drawingml/2011/main" val="1"/>
            </a:ext>
          </a:extLst>
        </p:spPr>
        <p:txBody>
          <a:bodyPr lIns="243799" tIns="243799" rIns="243799" bIns="243799" anchor="ctr">
            <a:spAutoFit/>
          </a:bodyPr>
          <a:lstStyle/>
          <a:p>
            <a:pPr marL="1028700" indent="-914400">
              <a:lnSpc>
                <a:spcPct val="150000"/>
              </a:lnSpc>
              <a:buSzPct val="100000"/>
              <a:buAutoNum type="arabicPeriod"/>
              <a:defRPr sz="4800">
                <a:solidFill>
                  <a:srgbClr val="000000"/>
                </a:solidFill>
              </a:defRPr>
            </a:pPr>
            <a:r>
              <a:t>onStartNestedScroll() - начало прокрутки. Должны вернуть true, чтобы получить дальнейшие события.</a:t>
            </a:r>
          </a:p>
          <a:p>
            <a:pPr marL="1028700" indent="-914400">
              <a:lnSpc>
                <a:spcPct val="150000"/>
              </a:lnSpc>
              <a:buSzPct val="100000"/>
              <a:buAutoNum type="arabicPeriod"/>
              <a:defRPr sz="4800">
                <a:solidFill>
                  <a:srgbClr val="000000"/>
                </a:solidFill>
              </a:defRPr>
            </a:pPr>
            <a:r>
              <a:t>onNestedPreFling() - вызывается перед тем как прокручиваемая View получила событие fling прокрутки.</a:t>
            </a:r>
          </a:p>
          <a:p>
            <a:pPr marL="1028700" indent="-914400">
              <a:lnSpc>
                <a:spcPct val="150000"/>
              </a:lnSpc>
              <a:buSzPct val="100000"/>
              <a:buAutoNum type="arabicPeriod"/>
              <a:defRPr sz="4800">
                <a:solidFill>
                  <a:srgbClr val="000000"/>
                </a:solidFill>
              </a:defRPr>
            </a:pPr>
            <a:r>
              <a:t>onNestedFling() - вызывается как только прокручиваемая View была прокручена.</a:t>
            </a:r>
          </a:p>
          <a:p>
            <a:pPr marL="1028700" indent="-914400">
              <a:lnSpc>
                <a:spcPct val="150000"/>
              </a:lnSpc>
              <a:buSzPct val="100000"/>
              <a:buAutoNum type="arabicPeriod"/>
              <a:defRPr sz="4800">
                <a:solidFill>
                  <a:srgbClr val="000000"/>
                </a:solidFill>
              </a:defRPr>
            </a:pPr>
            <a:r>
              <a:t>onStopNestedScroll() - вызывается в самом конце, что означает конец текущей прокрутки.</a:t>
            </a: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Shape 272"/>
          <p:cNvSpPr>
            <a:spLocks noGrp="1"/>
          </p:cNvSpPr>
          <p:nvPr>
            <p:ph type="title"/>
          </p:nvPr>
        </p:nvSpPr>
        <p:spPr>
          <a:xfrm>
            <a:off x="831199" y="1186733"/>
            <a:ext cx="22721602" cy="1886401"/>
          </a:xfrm>
          <a:prstGeom prst="rect">
            <a:avLst/>
          </a:prstGeom>
        </p:spPr>
        <p:txBody>
          <a:bodyPr>
            <a:normAutofit fontScale="90000"/>
          </a:bodyPr>
          <a:lstStyle>
            <a:lvl1pPr defTabSz="2365248">
              <a:defRPr sz="9312"/>
            </a:lvl1pPr>
          </a:lstStyle>
          <a:p>
            <a:r>
              <a:t>Перехват nested scroll</a:t>
            </a:r>
          </a:p>
        </p:txBody>
      </p:sp>
      <p:sp>
        <p:nvSpPr>
          <p:cNvPr id="273" name="Shape 273"/>
          <p:cNvSpPr>
            <a:spLocks noGrp="1"/>
          </p:cNvSpPr>
          <p:nvPr>
            <p:ph type="sldNum" sz="quarter" idx="2"/>
          </p:nvPr>
        </p:nvSpPr>
        <p:spPr>
          <a:xfrm>
            <a:off x="23188837" y="12519393"/>
            <a:ext cx="867584" cy="88130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27</a:t>
            </a:fld>
            <a:endParaRPr/>
          </a:p>
        </p:txBody>
      </p:sp>
      <p:pic>
        <p:nvPicPr>
          <p:cNvPr id="274" name="image9.gif"/>
          <p:cNvPicPr>
            <a:picLocks/>
          </p:cNvPicPr>
          <p:nvPr/>
        </p:nvPicPr>
        <p:blipFill>
          <a:blip r:embed="rId3">
            <a:extLst/>
          </a:blip>
          <a:stretch>
            <a:fillRect/>
          </a:stretch>
        </p:blipFill>
        <p:spPr>
          <a:xfrm>
            <a:off x="831199" y="3073133"/>
            <a:ext cx="5268281" cy="9362135"/>
          </a:xfrm>
          <a:prstGeom prst="rect">
            <a:avLst/>
          </a:prstGeom>
          <a:ln w="12700">
            <a:miter lim="400000"/>
          </a:ln>
        </p:spPr>
      </p:pic>
      <p:grpSp>
        <p:nvGrpSpPr>
          <p:cNvPr id="277" name="Group 277"/>
          <p:cNvGrpSpPr/>
          <p:nvPr/>
        </p:nvGrpSpPr>
        <p:grpSpPr>
          <a:xfrm>
            <a:off x="6285398" y="3073132"/>
            <a:ext cx="17268003" cy="9362403"/>
            <a:chOff x="-1" y="-1"/>
            <a:chExt cx="17268002" cy="9362402"/>
          </a:xfrm>
        </p:grpSpPr>
        <p:sp>
          <p:nvSpPr>
            <p:cNvPr id="275" name="Shape 275"/>
            <p:cNvSpPr/>
            <p:nvPr/>
          </p:nvSpPr>
          <p:spPr>
            <a:xfrm>
              <a:off x="-1" y="-1"/>
              <a:ext cx="17268002" cy="9362402"/>
            </a:xfrm>
            <a:prstGeom prst="rect">
              <a:avLst/>
            </a:prstGeom>
            <a:solidFill>
              <a:srgbClr val="F3F3F3"/>
            </a:solidFill>
            <a:ln w="12700" cap="flat">
              <a:noFill/>
              <a:miter lim="400000"/>
            </a:ln>
            <a:effectLst/>
          </p:spPr>
          <p:txBody>
            <a:bodyPr wrap="square" lIns="121919" tIns="121919" rIns="121919" bIns="121919" numCol="1" anchor="ctr">
              <a:noAutofit/>
            </a:bodyPr>
            <a:lstStyle/>
            <a:p>
              <a:pPr>
                <a:lnSpc>
                  <a:spcPct val="150000"/>
                </a:lnSpc>
                <a:defRPr>
                  <a:solidFill>
                    <a:srgbClr val="000000"/>
                  </a:solidFill>
                </a:defRPr>
              </a:pPr>
              <a:endParaRPr/>
            </a:p>
          </p:txBody>
        </p:sp>
        <p:sp>
          <p:nvSpPr>
            <p:cNvPr id="276" name="Shape 276"/>
            <p:cNvSpPr/>
            <p:nvPr/>
          </p:nvSpPr>
          <p:spPr>
            <a:xfrm>
              <a:off x="-1" y="315425"/>
              <a:ext cx="17268002" cy="8731550"/>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243799" tIns="243799" rIns="243799" bIns="243799" numCol="1" anchor="ctr">
              <a:spAutoFit/>
            </a:bodyPr>
            <a:lstStyle/>
            <a:p>
              <a:pPr>
                <a:lnSpc>
                  <a:spcPct val="150000"/>
                </a:lnSpc>
                <a:defRPr sz="2800" b="1">
                  <a:solidFill>
                    <a:srgbClr val="000000"/>
                  </a:solidFill>
                </a:defRPr>
              </a:pPr>
              <a:r>
                <a:t>@</a:t>
              </a:r>
              <a:r>
                <a:rPr>
                  <a:solidFill>
                    <a:srgbClr val="0000FF"/>
                  </a:solidFill>
                </a:rPr>
                <a:t>Override</a:t>
              </a:r>
              <a:br>
                <a:rPr>
                  <a:solidFill>
                    <a:srgbClr val="0000FF"/>
                  </a:solidFill>
                </a:rPr>
              </a:br>
              <a:r>
                <a:rPr>
                  <a:solidFill>
                    <a:srgbClr val="0000FF"/>
                  </a:solidFill>
                </a:rPr>
                <a:t>public</a:t>
              </a:r>
              <a:r>
                <a:t> </a:t>
              </a:r>
              <a:r>
                <a:rPr>
                  <a:solidFill>
                    <a:srgbClr val="0000FF"/>
                  </a:solidFill>
                </a:rPr>
                <a:t>boolean</a:t>
              </a:r>
              <a:r>
                <a:rPr b="0"/>
                <a:t> onStartNestedScroll(</a:t>
              </a:r>
              <a:r>
                <a:rPr>
                  <a:solidFill>
                    <a:srgbClr val="0000FF"/>
                  </a:solidFill>
                </a:rPr>
                <a:t>CoordinatorLayout</a:t>
              </a:r>
              <a:r>
                <a:rPr b="0"/>
                <a:t> coordinatorLayout, </a:t>
              </a:r>
              <a:r>
                <a:rPr>
                  <a:solidFill>
                    <a:srgbClr val="0000FF"/>
                  </a:solidFill>
                </a:rPr>
                <a:t>V</a:t>
              </a:r>
              <a:r>
                <a:rPr b="0"/>
                <a:t> child, </a:t>
              </a:r>
              <a:r>
                <a:rPr>
                  <a:solidFill>
                    <a:srgbClr val="0000FF"/>
                  </a:solidFill>
                </a:rPr>
                <a:t>View</a:t>
              </a:r>
              <a:r>
                <a:rPr b="0"/>
                <a:t> directTargetChild, </a:t>
              </a:r>
              <a:r>
                <a:rPr>
                  <a:solidFill>
                    <a:srgbClr val="0000FF"/>
                  </a:solidFill>
                </a:rPr>
                <a:t>View</a:t>
              </a:r>
              <a:r>
                <a:rPr b="0"/>
                <a:t> target, </a:t>
              </a:r>
              <a:r>
                <a:rPr>
                  <a:solidFill>
                    <a:srgbClr val="0000FF"/>
                  </a:solidFill>
                </a:rPr>
                <a:t>int</a:t>
              </a:r>
              <a:r>
                <a:rPr b="0"/>
                <a:t> nestedScrollAxes) {</a:t>
              </a:r>
              <a:br>
                <a:rPr b="0"/>
              </a:br>
              <a:r>
                <a:rPr b="0"/>
                <a:t>   </a:t>
              </a:r>
              <a:r>
                <a:rPr>
                  <a:solidFill>
                    <a:srgbClr val="0000FF"/>
                  </a:solidFill>
                </a:rPr>
                <a:t>return</a:t>
              </a:r>
              <a:r>
                <a:rPr b="0"/>
                <a:t> nestedScrollAxes </a:t>
              </a:r>
              <a:r>
                <a:rPr b="0">
                  <a:solidFill>
                    <a:srgbClr val="0000FF"/>
                  </a:solidFill>
                </a:rPr>
                <a:t>==</a:t>
              </a:r>
              <a:r>
                <a:rPr b="0"/>
                <a:t> </a:t>
              </a:r>
              <a:r>
                <a:rPr>
                  <a:solidFill>
                    <a:srgbClr val="0000FF"/>
                  </a:solidFill>
                </a:rPr>
                <a:t>ViewCompat</a:t>
              </a:r>
              <a:r>
                <a:rPr b="0">
                  <a:solidFill>
                    <a:srgbClr val="0000FF"/>
                  </a:solidFill>
                </a:rPr>
                <a:t>.</a:t>
              </a:r>
              <a:r>
                <a:rPr b="0">
                  <a:solidFill>
                    <a:srgbClr val="C5060B"/>
                  </a:solidFill>
                </a:rPr>
                <a:t>SCROLL_AXIS_VERTICAL</a:t>
              </a:r>
              <a:r>
                <a:rPr b="0"/>
                <a:t>;</a:t>
              </a:r>
              <a:br>
                <a:rPr b="0"/>
              </a:br>
              <a:r>
                <a:rPr b="0"/>
                <a:t>}</a:t>
              </a:r>
              <a:br>
                <a:rPr b="0"/>
              </a:br>
              <a:r>
                <a:rPr b="0"/>
                <a:t/>
              </a:r>
              <a:br>
                <a:rPr b="0"/>
              </a:br>
              <a:r>
                <a:t>@</a:t>
              </a:r>
              <a:r>
                <a:rPr>
                  <a:solidFill>
                    <a:srgbClr val="0000FF"/>
                  </a:solidFill>
                </a:rPr>
                <a:t>Override</a:t>
              </a:r>
              <a:br>
                <a:rPr>
                  <a:solidFill>
                    <a:srgbClr val="0000FF"/>
                  </a:solidFill>
                </a:rPr>
              </a:br>
              <a:r>
                <a:rPr>
                  <a:solidFill>
                    <a:srgbClr val="0000FF"/>
                  </a:solidFill>
                </a:rPr>
                <a:t>public</a:t>
              </a:r>
              <a:r>
                <a:t> </a:t>
              </a:r>
              <a:r>
                <a:rPr>
                  <a:solidFill>
                    <a:srgbClr val="0000FF"/>
                  </a:solidFill>
                </a:rPr>
                <a:t>void</a:t>
              </a:r>
              <a:r>
                <a:rPr b="0"/>
                <a:t> onNestedScroll(</a:t>
              </a:r>
              <a:r>
                <a:rPr>
                  <a:solidFill>
                    <a:srgbClr val="0000FF"/>
                  </a:solidFill>
                </a:rPr>
                <a:t>CoordinatorLayout</a:t>
              </a:r>
              <a:r>
                <a:rPr b="0"/>
                <a:t> coordinatorLayout, </a:t>
              </a:r>
              <a:r>
                <a:rPr>
                  <a:solidFill>
                    <a:srgbClr val="0000FF"/>
                  </a:solidFill>
                </a:rPr>
                <a:t>V</a:t>
              </a:r>
              <a:r>
                <a:rPr b="0"/>
                <a:t> child, </a:t>
              </a:r>
              <a:r>
                <a:rPr>
                  <a:solidFill>
                    <a:srgbClr val="0000FF"/>
                  </a:solidFill>
                </a:rPr>
                <a:t>View</a:t>
              </a:r>
              <a:r>
                <a:rPr b="0"/>
                <a:t> target, </a:t>
              </a:r>
              <a:r>
                <a:rPr>
                  <a:solidFill>
                    <a:srgbClr val="0000FF"/>
                  </a:solidFill>
                </a:rPr>
                <a:t>int</a:t>
              </a:r>
              <a:r>
                <a:rPr b="0"/>
                <a:t> dxConsumed, </a:t>
              </a:r>
              <a:r>
                <a:rPr>
                  <a:solidFill>
                    <a:srgbClr val="0000FF"/>
                  </a:solidFill>
                </a:rPr>
                <a:t>int</a:t>
              </a:r>
              <a:r>
                <a:rPr b="0"/>
                <a:t> dyConsumed, </a:t>
              </a:r>
              <a:r>
                <a:rPr>
                  <a:solidFill>
                    <a:srgbClr val="0000FF"/>
                  </a:solidFill>
                </a:rPr>
                <a:t>int</a:t>
              </a:r>
              <a:r>
                <a:rPr b="0"/>
                <a:t> dxUnconsumed, </a:t>
              </a:r>
              <a:r>
                <a:rPr>
                  <a:solidFill>
                    <a:srgbClr val="0000FF"/>
                  </a:solidFill>
                </a:rPr>
                <a:t>int</a:t>
              </a:r>
              <a:r>
                <a:rPr b="0"/>
                <a:t> dyUnconsumed) {</a:t>
              </a:r>
              <a:br>
                <a:rPr b="0"/>
              </a:br>
              <a:r>
                <a:rPr b="0"/>
                <a:t>   </a:t>
              </a:r>
              <a:r>
                <a:rPr>
                  <a:solidFill>
                    <a:srgbClr val="0000FF"/>
                  </a:solidFill>
                </a:rPr>
                <a:t>ViewCompat</a:t>
              </a:r>
              <a:r>
                <a:rPr b="0">
                  <a:solidFill>
                    <a:srgbClr val="0000FF"/>
                  </a:solidFill>
                </a:rPr>
                <a:t>.</a:t>
              </a:r>
              <a:r>
                <a:rPr b="0"/>
                <a:t>animate(child)</a:t>
              </a:r>
              <a:br>
                <a:rPr b="0"/>
              </a:br>
              <a:r>
                <a:rPr b="0"/>
                <a:t>  .translationY(child</a:t>
              </a:r>
              <a:r>
                <a:rPr b="0">
                  <a:solidFill>
                    <a:srgbClr val="0000FF"/>
                  </a:solidFill>
                </a:rPr>
                <a:t>.</a:t>
              </a:r>
              <a:r>
                <a:rPr b="0"/>
                <a:t>getHeight())</a:t>
              </a:r>
              <a:br>
                <a:rPr b="0"/>
              </a:br>
              <a:r>
                <a:rPr b="0"/>
                <a:t>           .setDuration(</a:t>
              </a:r>
              <a:r>
                <a:rPr b="0">
                  <a:solidFill>
                    <a:srgbClr val="C5060B"/>
                  </a:solidFill>
                </a:rPr>
                <a:t>SCROLL_TIME</a:t>
              </a:r>
              <a:r>
                <a:rPr b="0"/>
                <a:t>)</a:t>
              </a:r>
              <a:br>
                <a:rPr b="0"/>
              </a:br>
              <a:r>
                <a:rPr b="0"/>
                <a:t>           .setInterpolator(interpolator);</a:t>
              </a:r>
              <a:br>
                <a:rPr b="0"/>
              </a:br>
              <a:r>
                <a:rPr b="0"/>
                <a:t>}</a:t>
              </a:r>
            </a:p>
          </p:txBody>
        </p:sp>
      </p:gr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Shape 281"/>
          <p:cNvSpPr>
            <a:spLocks noGrp="1"/>
          </p:cNvSpPr>
          <p:nvPr>
            <p:ph type="title"/>
          </p:nvPr>
        </p:nvSpPr>
        <p:spPr>
          <a:xfrm>
            <a:off x="831199" y="1186733"/>
            <a:ext cx="22721602" cy="1886401"/>
          </a:xfrm>
          <a:prstGeom prst="rect">
            <a:avLst/>
          </a:prstGeom>
        </p:spPr>
        <p:txBody>
          <a:bodyPr>
            <a:normAutofit fontScale="90000"/>
          </a:bodyPr>
          <a:lstStyle>
            <a:lvl1pPr defTabSz="2365248">
              <a:defRPr sz="9312"/>
            </a:lvl1pPr>
          </a:lstStyle>
          <a:p>
            <a:r>
              <a:t>Доступные Behavior</a:t>
            </a:r>
          </a:p>
        </p:txBody>
      </p:sp>
      <p:sp>
        <p:nvSpPr>
          <p:cNvPr id="282" name="Shape 282"/>
          <p:cNvSpPr>
            <a:spLocks noGrp="1"/>
          </p:cNvSpPr>
          <p:nvPr>
            <p:ph type="sldNum" sz="quarter" idx="2"/>
          </p:nvPr>
        </p:nvSpPr>
        <p:spPr>
          <a:xfrm>
            <a:off x="23188837" y="12519393"/>
            <a:ext cx="867584" cy="88130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28</a:t>
            </a:fld>
            <a:endParaRPr/>
          </a:p>
        </p:txBody>
      </p:sp>
      <p:sp>
        <p:nvSpPr>
          <p:cNvPr id="283" name="Shape 283"/>
          <p:cNvSpPr/>
          <p:nvPr/>
        </p:nvSpPr>
        <p:spPr>
          <a:xfrm>
            <a:off x="1310799" y="4679600"/>
            <a:ext cx="21762403" cy="5357158"/>
          </a:xfrm>
          <a:prstGeom prst="rect">
            <a:avLst/>
          </a:prstGeom>
          <a:ln w="25400">
            <a:miter lim="400000"/>
          </a:ln>
          <a:extLst>
            <a:ext uri="{C572A759-6A51-4108-AA02-DFA0A04FC94B}">
              <ma14:wrappingTextBoxFlag xmlns:ma14="http://schemas.microsoft.com/office/mac/drawingml/2011/main" val="1"/>
            </a:ext>
          </a:extLst>
        </p:spPr>
        <p:txBody>
          <a:bodyPr lIns="243799" tIns="243799" rIns="243799" bIns="243799">
            <a:spAutoFit/>
          </a:bodyPr>
          <a:lstStyle/>
          <a:p>
            <a:pPr marL="1028700" indent="-914400">
              <a:buSzPct val="100000"/>
              <a:buChar char="●"/>
              <a:defRPr sz="4800">
                <a:solidFill>
                  <a:srgbClr val="000000"/>
                </a:solidFill>
              </a:defRPr>
            </a:pPr>
            <a:r>
              <a:t>ScrollingViewBehavior - добавляет offset, чтобы View поместилось под AppBarLayout.</a:t>
            </a:r>
          </a:p>
          <a:p>
            <a:pPr>
              <a:defRPr sz="4800">
                <a:solidFill>
                  <a:srgbClr val="000000"/>
                </a:solidFill>
              </a:defRPr>
            </a:pPr>
            <a:endParaRPr/>
          </a:p>
          <a:p>
            <a:pPr marL="1028700" indent="-914400">
              <a:buSzPct val="100000"/>
              <a:buChar char="●"/>
              <a:defRPr sz="4800">
                <a:solidFill>
                  <a:srgbClr val="000000"/>
                </a:solidFill>
              </a:defRPr>
            </a:pPr>
            <a:r>
              <a:t>SwipeDismissBehavior - добавляет жест “смахнуть”.</a:t>
            </a:r>
          </a:p>
          <a:p>
            <a:pPr>
              <a:defRPr sz="4800">
                <a:solidFill>
                  <a:srgbClr val="000000"/>
                </a:solidFill>
              </a:defRPr>
            </a:pPr>
            <a:endParaRPr/>
          </a:p>
          <a:p>
            <a:pPr marL="1028700" indent="-914400">
              <a:buSzPct val="100000"/>
              <a:buChar char="●"/>
              <a:defRPr sz="4800" b="1">
                <a:solidFill>
                  <a:srgbClr val="000000"/>
                </a:solidFill>
              </a:defRPr>
            </a:pPr>
            <a:r>
              <a:t>BottomSheetBehavior </a:t>
            </a:r>
            <a:r>
              <a:rPr b="0"/>
              <a:t>- любая View приобретает поведение BottomSheet.</a:t>
            </a: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Shape 287"/>
          <p:cNvSpPr>
            <a:spLocks noGrp="1"/>
          </p:cNvSpPr>
          <p:nvPr>
            <p:ph type="title"/>
          </p:nvPr>
        </p:nvSpPr>
        <p:spPr>
          <a:xfrm>
            <a:off x="831199" y="1186733"/>
            <a:ext cx="22721602" cy="1886401"/>
          </a:xfrm>
          <a:prstGeom prst="rect">
            <a:avLst/>
          </a:prstGeom>
        </p:spPr>
        <p:txBody>
          <a:bodyPr>
            <a:normAutofit fontScale="90000"/>
          </a:bodyPr>
          <a:lstStyle>
            <a:lvl1pPr defTabSz="2365248">
              <a:defRPr sz="9312"/>
            </a:lvl1pPr>
          </a:lstStyle>
          <a:p>
            <a:r>
              <a:t>Устройство CoordinatorLayout</a:t>
            </a:r>
          </a:p>
        </p:txBody>
      </p:sp>
      <p:sp>
        <p:nvSpPr>
          <p:cNvPr id="288" name="Shape 288"/>
          <p:cNvSpPr>
            <a:spLocks noGrp="1"/>
          </p:cNvSpPr>
          <p:nvPr>
            <p:ph type="sldNum" sz="quarter" idx="2"/>
          </p:nvPr>
        </p:nvSpPr>
        <p:spPr>
          <a:xfrm>
            <a:off x="23188837" y="12519393"/>
            <a:ext cx="867584" cy="88130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29</a:t>
            </a:fld>
            <a:endParaRPr/>
          </a:p>
        </p:txBody>
      </p:sp>
      <p:pic>
        <p:nvPicPr>
          <p:cNvPr id="289" name="image10.jpg"/>
          <p:cNvPicPr>
            <a:picLocks noChangeAspect="1"/>
          </p:cNvPicPr>
          <p:nvPr/>
        </p:nvPicPr>
        <p:blipFill>
          <a:blip r:embed="rId2">
            <a:extLst/>
          </a:blip>
          <a:stretch>
            <a:fillRect/>
          </a:stretch>
        </p:blipFill>
        <p:spPr>
          <a:xfrm>
            <a:off x="3916199" y="3385632"/>
            <a:ext cx="15240001" cy="8610601"/>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p:cNvSpPr>
          <p:nvPr>
            <p:ph type="title"/>
          </p:nvPr>
        </p:nvSpPr>
        <p:spPr>
          <a:xfrm>
            <a:off x="707999" y="5160800"/>
            <a:ext cx="10787202" cy="3394401"/>
          </a:xfrm>
          <a:prstGeom prst="rect">
            <a:avLst/>
          </a:prstGeom>
        </p:spPr>
        <p:txBody>
          <a:bodyPr/>
          <a:lstStyle>
            <a:lvl1pPr defTabSz="1999488">
              <a:defRPr sz="9184"/>
            </a:lvl1pPr>
          </a:lstStyle>
          <a:p>
            <a:r>
              <a:t>Принципы Material Design</a:t>
            </a:r>
          </a:p>
        </p:txBody>
      </p:sp>
      <p:sp>
        <p:nvSpPr>
          <p:cNvPr id="129" name="Shape 129"/>
          <p:cNvSpPr>
            <a:spLocks noGrp="1"/>
          </p:cNvSpPr>
          <p:nvPr>
            <p:ph type="sldNum" sz="quarter" idx="2"/>
          </p:nvPr>
        </p:nvSpPr>
        <p:spPr>
          <a:xfrm>
            <a:off x="23372478" y="12519393"/>
            <a:ext cx="683943" cy="88130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3</a:t>
            </a:fld>
            <a:endParaRPr/>
          </a:p>
        </p:txBody>
      </p:sp>
      <p:pic>
        <p:nvPicPr>
          <p:cNvPr id="130" name="image1.png" descr="materialdesign_principles_metaphor.png"/>
          <p:cNvPicPr>
            <a:picLocks noChangeAspect="1"/>
          </p:cNvPicPr>
          <p:nvPr/>
        </p:nvPicPr>
        <p:blipFill>
          <a:blip r:embed="rId2">
            <a:extLst/>
          </a:blip>
          <a:stretch>
            <a:fillRect/>
          </a:stretch>
        </p:blipFill>
        <p:spPr>
          <a:xfrm>
            <a:off x="14530165" y="435549"/>
            <a:ext cx="7547534" cy="7547467"/>
          </a:xfrm>
          <a:prstGeom prst="rect">
            <a:avLst/>
          </a:prstGeom>
          <a:ln w="12700">
            <a:miter lim="400000"/>
          </a:ln>
        </p:spPr>
      </p:pic>
      <p:sp>
        <p:nvSpPr>
          <p:cNvPr id="131" name="Shape 131"/>
          <p:cNvSpPr>
            <a:spLocks noGrp="1"/>
          </p:cNvSpPr>
          <p:nvPr>
            <p:ph type="body" sz="quarter" idx="1"/>
          </p:nvPr>
        </p:nvSpPr>
        <p:spPr>
          <a:xfrm>
            <a:off x="707866" y="9270333"/>
            <a:ext cx="10787201" cy="1049601"/>
          </a:xfrm>
          <a:prstGeom prst="rect">
            <a:avLst/>
          </a:prstGeom>
        </p:spPr>
        <p:txBody>
          <a:bodyPr/>
          <a:lstStyle>
            <a:lvl1pPr marL="965200" indent="-812800">
              <a:buClr>
                <a:srgbClr val="000000"/>
              </a:buClr>
              <a:buSzPct val="100000"/>
              <a:buFont typeface="Verdana"/>
              <a:buChar char="●"/>
              <a:defRPr sz="3200">
                <a:solidFill>
                  <a:srgbClr val="000000"/>
                </a:solidFill>
                <a:latin typeface="Verdana"/>
                <a:ea typeface="Verdana"/>
                <a:cs typeface="Verdana"/>
                <a:sym typeface="Verdana"/>
              </a:defRPr>
            </a:lvl1pPr>
          </a:lstStyle>
          <a:p>
            <a:r>
              <a:t>Тактильные поверхности</a:t>
            </a:r>
          </a:p>
        </p:txBody>
      </p:sp>
      <p:sp>
        <p:nvSpPr>
          <p:cNvPr id="132" name="Shape 132"/>
          <p:cNvSpPr/>
          <p:nvPr/>
        </p:nvSpPr>
        <p:spPr>
          <a:xfrm>
            <a:off x="12223964" y="8546333"/>
            <a:ext cx="12160002" cy="2468801"/>
          </a:xfrm>
          <a:prstGeom prst="rect">
            <a:avLst/>
          </a:prstGeom>
          <a:ln w="25400">
            <a:miter lim="400000"/>
          </a:ln>
          <a:extLst>
            <a:ext uri="{C572A759-6A51-4108-AA02-DFA0A04FC94B}">
              <ma14:wrappingTextBoxFlag xmlns:ma14="http://schemas.microsoft.com/office/mac/drawingml/2011/main" val="1"/>
            </a:ext>
          </a:extLst>
        </p:spPr>
        <p:txBody>
          <a:bodyPr lIns="243799" tIns="243799" rIns="243799" bIns="243799">
            <a:spAutoFit/>
          </a:bodyPr>
          <a:lstStyle>
            <a:lvl1pPr algn="ctr">
              <a:defRPr sz="3200">
                <a:solidFill>
                  <a:srgbClr val="FFFFFF"/>
                </a:solidFill>
                <a:latin typeface="Verdana"/>
                <a:ea typeface="Verdana"/>
                <a:cs typeface="Verdana"/>
                <a:sym typeface="Verdana"/>
              </a:defRPr>
            </a:lvl1pPr>
          </a:lstStyle>
          <a:p>
            <a:r>
              <a:t>В Material Design интерфейс складывается из так называемой «цифровой бумаги». Эти слои расположены на разной высоте и отбрасывают тени друг на друга.</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Shape 291"/>
          <p:cNvSpPr>
            <a:spLocks noGrp="1"/>
          </p:cNvSpPr>
          <p:nvPr>
            <p:ph type="title"/>
          </p:nvPr>
        </p:nvSpPr>
        <p:spPr>
          <a:xfrm>
            <a:off x="831199" y="1186733"/>
            <a:ext cx="22721602" cy="1886401"/>
          </a:xfrm>
          <a:prstGeom prst="rect">
            <a:avLst/>
          </a:prstGeom>
        </p:spPr>
        <p:txBody>
          <a:bodyPr>
            <a:normAutofit fontScale="90000"/>
          </a:bodyPr>
          <a:lstStyle>
            <a:lvl1pPr defTabSz="2365248">
              <a:defRPr sz="9312"/>
            </a:lvl1pPr>
          </a:lstStyle>
          <a:p>
            <a:r>
              <a:t>Устройство CoordinatorLayout</a:t>
            </a:r>
          </a:p>
        </p:txBody>
      </p:sp>
      <p:sp>
        <p:nvSpPr>
          <p:cNvPr id="292" name="Shape 292"/>
          <p:cNvSpPr>
            <a:spLocks noGrp="1"/>
          </p:cNvSpPr>
          <p:nvPr>
            <p:ph type="sldNum" sz="quarter" idx="2"/>
          </p:nvPr>
        </p:nvSpPr>
        <p:spPr>
          <a:xfrm>
            <a:off x="23188837" y="12519393"/>
            <a:ext cx="867584" cy="88130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30</a:t>
            </a:fld>
            <a:endParaRPr/>
          </a:p>
        </p:txBody>
      </p:sp>
      <p:pic>
        <p:nvPicPr>
          <p:cNvPr id="293" name="image11.png"/>
          <p:cNvPicPr>
            <a:picLocks noChangeAspect="1"/>
          </p:cNvPicPr>
          <p:nvPr/>
        </p:nvPicPr>
        <p:blipFill>
          <a:blip r:embed="rId2">
            <a:extLst/>
          </a:blip>
          <a:stretch>
            <a:fillRect/>
          </a:stretch>
        </p:blipFill>
        <p:spPr>
          <a:xfrm>
            <a:off x="2615399" y="4604232"/>
            <a:ext cx="6604001" cy="5867401"/>
          </a:xfrm>
          <a:prstGeom prst="rect">
            <a:avLst/>
          </a:prstGeom>
          <a:ln w="12700">
            <a:miter lim="400000"/>
          </a:ln>
        </p:spPr>
      </p:pic>
      <p:sp>
        <p:nvSpPr>
          <p:cNvPr id="294" name="Shape 294"/>
          <p:cNvSpPr/>
          <p:nvPr/>
        </p:nvSpPr>
        <p:spPr>
          <a:xfrm>
            <a:off x="831199" y="3241988"/>
            <a:ext cx="10704801" cy="1166158"/>
          </a:xfrm>
          <a:prstGeom prst="rect">
            <a:avLst/>
          </a:prstGeom>
          <a:ln w="25400">
            <a:miter lim="400000"/>
          </a:ln>
          <a:extLst>
            <a:ext uri="{C572A759-6A51-4108-AA02-DFA0A04FC94B}">
              <ma14:wrappingTextBoxFlag xmlns:ma14="http://schemas.microsoft.com/office/mac/drawingml/2011/main" val="1"/>
            </a:ext>
          </a:extLst>
        </p:spPr>
        <p:txBody>
          <a:bodyPr lIns="243799" tIns="243799" rIns="243799" bIns="243799" anchor="ctr">
            <a:spAutoFit/>
          </a:bodyPr>
          <a:lstStyle>
            <a:lvl1pPr>
              <a:lnSpc>
                <a:spcPct val="130000"/>
              </a:lnSpc>
              <a:spcBef>
                <a:spcPts val="1600"/>
              </a:spcBef>
              <a:defRPr sz="4800">
                <a:solidFill>
                  <a:srgbClr val="000000"/>
                </a:solidFill>
              </a:defRPr>
            </a:lvl1pPr>
          </a:lstStyle>
          <a:p>
            <a:r>
              <a:t>Направленный ациклический граф</a:t>
            </a:r>
          </a:p>
        </p:txBody>
      </p:sp>
      <p:sp>
        <p:nvSpPr>
          <p:cNvPr id="295" name="Shape 295"/>
          <p:cNvSpPr/>
          <p:nvPr/>
        </p:nvSpPr>
        <p:spPr>
          <a:xfrm>
            <a:off x="12551999" y="4769735"/>
            <a:ext cx="10837602" cy="4176530"/>
          </a:xfrm>
          <a:prstGeom prst="rect">
            <a:avLst/>
          </a:prstGeom>
          <a:ln w="25400">
            <a:miter lim="400000"/>
          </a:ln>
          <a:extLst>
            <a:ext uri="{C572A759-6A51-4108-AA02-DFA0A04FC94B}">
              <ma14:wrappingTextBoxFlag xmlns:ma14="http://schemas.microsoft.com/office/mac/drawingml/2011/main" val="1"/>
            </a:ext>
          </a:extLst>
        </p:spPr>
        <p:txBody>
          <a:bodyPr lIns="243799" tIns="243799" rIns="243799" bIns="243799" anchor="ctr">
            <a:spAutoFit/>
          </a:bodyPr>
          <a:lstStyle/>
          <a:p>
            <a:pPr marL="816428" indent="-587828">
              <a:lnSpc>
                <a:spcPct val="150000"/>
              </a:lnSpc>
              <a:buSzPct val="100000"/>
              <a:buAutoNum type="arabicPeriod"/>
              <a:defRPr>
                <a:solidFill>
                  <a:srgbClr val="000000"/>
                </a:solidFill>
              </a:defRPr>
            </a:pPr>
            <a:r>
              <a:t>Итерируем по всем вложенным View, выстраиваем зависимости между ними;</a:t>
            </a:r>
          </a:p>
          <a:p>
            <a:pPr marL="816428" indent="-587828">
              <a:lnSpc>
                <a:spcPct val="150000"/>
              </a:lnSpc>
              <a:buSzPct val="100000"/>
              <a:buAutoNum type="arabicPeriod"/>
              <a:defRPr>
                <a:solidFill>
                  <a:srgbClr val="000000"/>
                </a:solidFill>
              </a:defRPr>
            </a:pPr>
            <a:r>
              <a:t>Получаем отсортированные View из графа;</a:t>
            </a:r>
          </a:p>
          <a:p>
            <a:pPr marL="816428" indent="-587828">
              <a:lnSpc>
                <a:spcPct val="150000"/>
              </a:lnSpc>
              <a:buSzPct val="100000"/>
              <a:buAutoNum type="arabicPeriod"/>
              <a:defRPr>
                <a:solidFill>
                  <a:srgbClr val="000000"/>
                </a:solidFill>
              </a:defRPr>
            </a:pPr>
            <a:r>
              <a:t>Переворачиваем список;</a:t>
            </a:r>
          </a:p>
          <a:p>
            <a:pPr marL="816428" indent="-587828">
              <a:lnSpc>
                <a:spcPct val="150000"/>
              </a:lnSpc>
              <a:buSzPct val="100000"/>
              <a:buAutoNum type="arabicPeriod"/>
              <a:defRPr>
                <a:solidFill>
                  <a:srgbClr val="000000"/>
                </a:solidFill>
              </a:defRPr>
            </a:pPr>
            <a:r>
              <a:t>PROFIT!</a:t>
            </a: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Shape 297"/>
          <p:cNvSpPr>
            <a:spLocks noGrp="1"/>
          </p:cNvSpPr>
          <p:nvPr>
            <p:ph type="title"/>
          </p:nvPr>
        </p:nvSpPr>
        <p:spPr>
          <a:xfrm>
            <a:off x="831199" y="1186733"/>
            <a:ext cx="22721602" cy="1886401"/>
          </a:xfrm>
          <a:prstGeom prst="rect">
            <a:avLst/>
          </a:prstGeom>
        </p:spPr>
        <p:txBody>
          <a:bodyPr>
            <a:normAutofit fontScale="90000"/>
          </a:bodyPr>
          <a:lstStyle>
            <a:lvl1pPr defTabSz="2365248">
              <a:defRPr sz="9312"/>
            </a:lvl1pPr>
          </a:lstStyle>
          <a:p>
            <a:r>
              <a:t>Устройство CoordinatorLayout</a:t>
            </a:r>
          </a:p>
        </p:txBody>
      </p:sp>
      <p:sp>
        <p:nvSpPr>
          <p:cNvPr id="298" name="Shape 298"/>
          <p:cNvSpPr>
            <a:spLocks noGrp="1"/>
          </p:cNvSpPr>
          <p:nvPr>
            <p:ph type="sldNum" sz="quarter" idx="2"/>
          </p:nvPr>
        </p:nvSpPr>
        <p:spPr>
          <a:xfrm>
            <a:off x="23188837" y="12519393"/>
            <a:ext cx="867584" cy="88130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31</a:t>
            </a:fld>
            <a:endParaRPr/>
          </a:p>
        </p:txBody>
      </p:sp>
      <p:sp>
        <p:nvSpPr>
          <p:cNvPr id="299" name="Shape 299"/>
          <p:cNvSpPr/>
          <p:nvPr/>
        </p:nvSpPr>
        <p:spPr>
          <a:xfrm>
            <a:off x="4421466" y="3268951"/>
            <a:ext cx="4877601" cy="870498"/>
          </a:xfrm>
          <a:prstGeom prst="rect">
            <a:avLst/>
          </a:prstGeom>
          <a:ln w="25400">
            <a:miter lim="400000"/>
          </a:ln>
          <a:extLst>
            <a:ext uri="{C572A759-6A51-4108-AA02-DFA0A04FC94B}">
              <ma14:wrappingTextBoxFlag xmlns:ma14="http://schemas.microsoft.com/office/mac/drawingml/2011/main" val="1"/>
            </a:ext>
          </a:extLst>
        </p:spPr>
        <p:txBody>
          <a:bodyPr lIns="243799" tIns="243799" rIns="243799" bIns="243799" anchor="ctr">
            <a:spAutoFit/>
          </a:bodyPr>
          <a:lstStyle>
            <a:lvl1pPr>
              <a:lnSpc>
                <a:spcPct val="130000"/>
              </a:lnSpc>
              <a:spcBef>
                <a:spcPts val="1600"/>
              </a:spcBef>
              <a:defRPr sz="2600" b="1">
                <a:solidFill>
                  <a:srgbClr val="252525"/>
                </a:solidFill>
              </a:defRPr>
            </a:lvl1pPr>
          </a:lstStyle>
          <a:p>
            <a:r>
              <a:t>Поиск в глубину (DFS)</a:t>
            </a:r>
          </a:p>
        </p:txBody>
      </p:sp>
      <p:pic>
        <p:nvPicPr>
          <p:cNvPr id="300" name="image12.png"/>
          <p:cNvPicPr>
            <a:picLocks noChangeAspect="1"/>
          </p:cNvPicPr>
          <p:nvPr/>
        </p:nvPicPr>
        <p:blipFill>
          <a:blip r:embed="rId3">
            <a:extLst/>
          </a:blip>
          <a:stretch>
            <a:fillRect/>
          </a:stretch>
        </p:blipFill>
        <p:spPr>
          <a:xfrm>
            <a:off x="831199" y="4158999"/>
            <a:ext cx="10458798" cy="7959468"/>
          </a:xfrm>
          <a:prstGeom prst="rect">
            <a:avLst/>
          </a:prstGeom>
          <a:ln w="12700">
            <a:miter lim="400000"/>
          </a:ln>
        </p:spPr>
      </p:pic>
      <p:sp>
        <p:nvSpPr>
          <p:cNvPr id="301" name="Shape 301"/>
          <p:cNvSpPr/>
          <p:nvPr/>
        </p:nvSpPr>
        <p:spPr>
          <a:xfrm>
            <a:off x="11475532" y="4062200"/>
            <a:ext cx="10576802" cy="6554393"/>
          </a:xfrm>
          <a:prstGeom prst="rect">
            <a:avLst/>
          </a:prstGeom>
          <a:ln w="25400">
            <a:miter lim="400000"/>
          </a:ln>
          <a:extLst>
            <a:ext uri="{C572A759-6A51-4108-AA02-DFA0A04FC94B}">
              <ma14:wrappingTextBoxFlag xmlns:ma14="http://schemas.microsoft.com/office/mac/drawingml/2011/main" val="1"/>
            </a:ext>
          </a:extLst>
        </p:spPr>
        <p:txBody>
          <a:bodyPr lIns="243799" tIns="243799" rIns="243799" bIns="243799">
            <a:spAutoFit/>
          </a:bodyPr>
          <a:lstStyle/>
          <a:p>
            <a:pPr marL="816428" indent="-587828">
              <a:lnSpc>
                <a:spcPct val="150000"/>
              </a:lnSpc>
              <a:buSzPct val="100000"/>
              <a:buAutoNum type="arabicPeriod"/>
              <a:defRPr>
                <a:solidFill>
                  <a:srgbClr val="000000"/>
                </a:solidFill>
              </a:defRPr>
            </a:pPr>
            <a:r>
              <a:t>Итерируем по вершинам графа;</a:t>
            </a:r>
          </a:p>
          <a:p>
            <a:pPr marL="816428" indent="-587828">
              <a:lnSpc>
                <a:spcPct val="150000"/>
              </a:lnSpc>
              <a:buSzPct val="100000"/>
              <a:buAutoNum type="arabicPeriod"/>
              <a:defRPr>
                <a:solidFill>
                  <a:srgbClr val="000000"/>
                </a:solidFill>
              </a:defRPr>
            </a:pPr>
            <a:r>
              <a:t>Если вершина уже была пройдена, то игнорируем её;</a:t>
            </a:r>
          </a:p>
          <a:p>
            <a:pPr marL="816428" indent="-587828">
              <a:lnSpc>
                <a:spcPct val="150000"/>
              </a:lnSpc>
              <a:buSzPct val="100000"/>
              <a:buAutoNum type="arabicPeriod"/>
              <a:defRPr>
                <a:solidFill>
                  <a:srgbClr val="000000"/>
                </a:solidFill>
              </a:defRPr>
            </a:pPr>
            <a:r>
              <a:t>Итерируем по всем вершинам, от которых идёт путь к рассматриваемой вершине, если они есть. Это те View, которые зависят. Выполняем для них пункты 1-4;</a:t>
            </a:r>
          </a:p>
          <a:p>
            <a:pPr marL="816428" indent="-587828">
              <a:lnSpc>
                <a:spcPct val="150000"/>
              </a:lnSpc>
              <a:buSzPct val="100000"/>
              <a:buAutoNum type="arabicPeriod"/>
              <a:defRPr>
                <a:solidFill>
                  <a:srgbClr val="000000"/>
                </a:solidFill>
              </a:defRPr>
            </a:pPr>
            <a:r>
              <a:t>Добавляем вершину в список</a:t>
            </a: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Shape 305"/>
          <p:cNvSpPr>
            <a:spLocks noGrp="1"/>
          </p:cNvSpPr>
          <p:nvPr>
            <p:ph type="title"/>
          </p:nvPr>
        </p:nvSpPr>
        <p:spPr>
          <a:xfrm>
            <a:off x="831199" y="1186733"/>
            <a:ext cx="22721602" cy="1886401"/>
          </a:xfrm>
          <a:prstGeom prst="rect">
            <a:avLst/>
          </a:prstGeom>
        </p:spPr>
        <p:txBody>
          <a:bodyPr>
            <a:normAutofit fontScale="90000"/>
          </a:bodyPr>
          <a:lstStyle>
            <a:lvl1pPr defTabSz="2365248">
              <a:defRPr sz="9312"/>
            </a:lvl1pPr>
          </a:lstStyle>
          <a:p>
            <a:r>
              <a:t>Устройство CoordinatorLayout</a:t>
            </a:r>
          </a:p>
        </p:txBody>
      </p:sp>
      <p:sp>
        <p:nvSpPr>
          <p:cNvPr id="306" name="Shape 306"/>
          <p:cNvSpPr>
            <a:spLocks noGrp="1"/>
          </p:cNvSpPr>
          <p:nvPr>
            <p:ph type="sldNum" sz="quarter" idx="2"/>
          </p:nvPr>
        </p:nvSpPr>
        <p:spPr>
          <a:xfrm>
            <a:off x="23188837" y="12519393"/>
            <a:ext cx="867584" cy="88130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32</a:t>
            </a:fld>
            <a:endParaRPr/>
          </a:p>
        </p:txBody>
      </p:sp>
      <p:sp>
        <p:nvSpPr>
          <p:cNvPr id="307" name="Shape 307"/>
          <p:cNvSpPr/>
          <p:nvPr/>
        </p:nvSpPr>
        <p:spPr>
          <a:xfrm>
            <a:off x="831199" y="3018533"/>
            <a:ext cx="22721602" cy="8849658"/>
          </a:xfrm>
          <a:prstGeom prst="rect">
            <a:avLst/>
          </a:prstGeom>
          <a:ln w="25400">
            <a:miter lim="400000"/>
          </a:ln>
          <a:extLst>
            <a:ext uri="{C572A759-6A51-4108-AA02-DFA0A04FC94B}">
              <ma14:wrappingTextBoxFlag xmlns:ma14="http://schemas.microsoft.com/office/mac/drawingml/2011/main" val="1"/>
            </a:ext>
          </a:extLst>
        </p:spPr>
        <p:txBody>
          <a:bodyPr lIns="243799" tIns="243799" rIns="243799" bIns="243799">
            <a:spAutoFit/>
          </a:bodyPr>
          <a:lstStyle/>
          <a:p>
            <a:pPr marL="1028700" indent="-914400">
              <a:buSzPct val="100000"/>
              <a:buChar char="●"/>
              <a:defRPr sz="4800">
                <a:solidFill>
                  <a:srgbClr val="000000"/>
                </a:solidFill>
              </a:defRPr>
            </a:pPr>
            <a:r>
              <a:t>Перестроение графа и сортировка View происходит после каждого вызова метода </a:t>
            </a:r>
            <a:r>
              <a:rPr b="1"/>
              <a:t>onMeasure</a:t>
            </a:r>
            <a:r>
              <a:t>().</a:t>
            </a:r>
          </a:p>
          <a:p>
            <a:pPr>
              <a:defRPr sz="4800">
                <a:solidFill>
                  <a:srgbClr val="000000"/>
                </a:solidFill>
              </a:defRPr>
            </a:pPr>
            <a:endParaRPr/>
          </a:p>
          <a:p>
            <a:pPr marL="1028700" indent="-914400">
              <a:buSzPct val="100000"/>
              <a:buChar char="●"/>
              <a:defRPr sz="4800">
                <a:solidFill>
                  <a:srgbClr val="000000"/>
                </a:solidFill>
              </a:defRPr>
            </a:pPr>
            <a:r>
              <a:t>При каждом вызове слушателя ViewTreeObserver.OnPreDrawListener вызывается метод </a:t>
            </a:r>
            <a:r>
              <a:rPr b="1"/>
              <a:t>onChildViewsChanged(EVENT_PRE_DRAW).</a:t>
            </a:r>
          </a:p>
          <a:p>
            <a:pPr>
              <a:defRPr sz="4800" b="1">
                <a:solidFill>
                  <a:srgbClr val="000000"/>
                </a:solidFill>
              </a:defRPr>
            </a:pPr>
            <a:endParaRPr b="1"/>
          </a:p>
          <a:p>
            <a:pPr marL="1028700" indent="-914400">
              <a:buSzPct val="100000"/>
              <a:buChar char="●"/>
              <a:defRPr sz="4800">
                <a:solidFill>
                  <a:srgbClr val="000000"/>
                </a:solidFill>
              </a:defRPr>
            </a:pPr>
            <a:r>
              <a:t>При каждом вызове метода onChildViewRemoved() слушателя OnHierarchyChangeListener(), вызывается метод </a:t>
            </a:r>
            <a:r>
              <a:rPr b="1"/>
              <a:t>onChildViewsChanged(EVENT_VIEW_REMOVED).</a:t>
            </a:r>
          </a:p>
          <a:p>
            <a:pPr>
              <a:defRPr sz="4800" b="1">
                <a:solidFill>
                  <a:srgbClr val="000000"/>
                </a:solidFill>
              </a:defRPr>
            </a:pPr>
            <a:endParaRPr b="1"/>
          </a:p>
          <a:p>
            <a:pPr marL="1028700" indent="-914400">
              <a:buSzPct val="100000"/>
              <a:buChar char="●"/>
              <a:defRPr sz="4800">
                <a:solidFill>
                  <a:srgbClr val="000000"/>
                </a:solidFill>
              </a:defRPr>
            </a:pPr>
            <a:r>
              <a:t>Метод </a:t>
            </a:r>
            <a:r>
              <a:rPr b="1"/>
              <a:t>onChildViewsChanged()</a:t>
            </a:r>
            <a:r>
              <a:t> итерирует по всем View и вызывает соответствующие методы у Behavior.</a:t>
            </a: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Shape 311"/>
          <p:cNvSpPr>
            <a:spLocks noGrp="1"/>
          </p:cNvSpPr>
          <p:nvPr>
            <p:ph type="title"/>
          </p:nvPr>
        </p:nvSpPr>
        <p:spPr>
          <a:xfrm>
            <a:off x="831199" y="1186733"/>
            <a:ext cx="22721602" cy="1886401"/>
          </a:xfrm>
          <a:prstGeom prst="rect">
            <a:avLst/>
          </a:prstGeom>
        </p:spPr>
        <p:txBody>
          <a:bodyPr>
            <a:normAutofit fontScale="90000"/>
          </a:bodyPr>
          <a:lstStyle>
            <a:lvl1pPr defTabSz="2365248">
              <a:defRPr sz="9312"/>
            </a:lvl1pPr>
          </a:lstStyle>
          <a:p>
            <a:r>
              <a:t>Выводы</a:t>
            </a:r>
          </a:p>
        </p:txBody>
      </p:sp>
      <p:sp>
        <p:nvSpPr>
          <p:cNvPr id="312" name="Shape 312"/>
          <p:cNvSpPr>
            <a:spLocks noGrp="1"/>
          </p:cNvSpPr>
          <p:nvPr>
            <p:ph type="sldNum" sz="quarter" idx="2"/>
          </p:nvPr>
        </p:nvSpPr>
        <p:spPr>
          <a:xfrm>
            <a:off x="23188837" y="12519393"/>
            <a:ext cx="867584" cy="88130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33</a:t>
            </a:fld>
            <a:endParaRPr/>
          </a:p>
        </p:txBody>
      </p:sp>
      <p:sp>
        <p:nvSpPr>
          <p:cNvPr id="313" name="Shape 313"/>
          <p:cNvSpPr/>
          <p:nvPr/>
        </p:nvSpPr>
        <p:spPr>
          <a:xfrm>
            <a:off x="1310799" y="3571999"/>
            <a:ext cx="21762403" cy="6754158"/>
          </a:xfrm>
          <a:prstGeom prst="rect">
            <a:avLst/>
          </a:prstGeom>
          <a:ln w="25400">
            <a:miter lim="400000"/>
          </a:ln>
          <a:extLst>
            <a:ext uri="{C572A759-6A51-4108-AA02-DFA0A04FC94B}">
              <ma14:wrappingTextBoxFlag xmlns:ma14="http://schemas.microsoft.com/office/mac/drawingml/2011/main" val="1"/>
            </a:ext>
          </a:extLst>
        </p:spPr>
        <p:txBody>
          <a:bodyPr lIns="243799" tIns="243799" rIns="243799" bIns="243799">
            <a:spAutoFit/>
          </a:bodyPr>
          <a:lstStyle/>
          <a:p>
            <a:pPr marL="1028700" indent="-914400">
              <a:buSzPct val="100000"/>
              <a:buChar char="●"/>
              <a:defRPr sz="4800">
                <a:solidFill>
                  <a:srgbClr val="000000"/>
                </a:solidFill>
              </a:defRPr>
            </a:pPr>
            <a:r>
              <a:t>CoordinatorLayout с помощью Behavior позволяет изменять поведение вложенных View без наследования от них а также строить зависимости между View. </a:t>
            </a:r>
          </a:p>
          <a:p>
            <a:pPr>
              <a:defRPr sz="4800">
                <a:solidFill>
                  <a:srgbClr val="000000"/>
                </a:solidFill>
              </a:defRPr>
            </a:pPr>
            <a:endParaRPr/>
          </a:p>
          <a:p>
            <a:pPr marL="1028700" indent="-914400">
              <a:buSzPct val="100000"/>
              <a:buChar char="●"/>
              <a:defRPr sz="4800">
                <a:solidFill>
                  <a:srgbClr val="000000"/>
                </a:solidFill>
              </a:defRPr>
            </a:pPr>
            <a:r>
              <a:t>Support library содержит набор готовых Behavior.</a:t>
            </a:r>
          </a:p>
          <a:p>
            <a:pPr>
              <a:defRPr sz="4800">
                <a:solidFill>
                  <a:srgbClr val="000000"/>
                </a:solidFill>
              </a:defRPr>
            </a:pPr>
            <a:endParaRPr/>
          </a:p>
          <a:p>
            <a:pPr marL="1028700" indent="-914400">
              <a:buSzPct val="100000"/>
              <a:buChar char="●"/>
              <a:defRPr sz="4800">
                <a:solidFill>
                  <a:srgbClr val="000000"/>
                </a:solidFill>
              </a:defRPr>
            </a:pPr>
            <a:r>
              <a:t>Behavior у View можно менять “на лету” во время работы.</a:t>
            </a:r>
          </a:p>
          <a:p>
            <a:pPr>
              <a:defRPr sz="4800">
                <a:solidFill>
                  <a:srgbClr val="000000"/>
                </a:solidFill>
              </a:defRPr>
            </a:pPr>
            <a:endParaRPr/>
          </a:p>
          <a:p>
            <a:pPr marL="1028700" indent="-914400">
              <a:buSzPct val="100000"/>
              <a:buChar char="●"/>
              <a:defRPr sz="4800">
                <a:solidFill>
                  <a:srgbClr val="000000"/>
                </a:solidFill>
              </a:defRPr>
            </a:pPr>
            <a:r>
              <a:t>CoordinatorLayout не замена FrameLayout.</a:t>
            </a: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Shape 315"/>
          <p:cNvSpPr>
            <a:spLocks noGrp="1"/>
          </p:cNvSpPr>
          <p:nvPr>
            <p:ph type="title"/>
          </p:nvPr>
        </p:nvSpPr>
        <p:spPr>
          <a:xfrm>
            <a:off x="831199" y="2172799"/>
            <a:ext cx="22856801" cy="2511999"/>
          </a:xfrm>
          <a:prstGeom prst="rect">
            <a:avLst/>
          </a:prstGeom>
        </p:spPr>
        <p:txBody>
          <a:bodyPr/>
          <a:lstStyle/>
          <a:p>
            <a:r>
              <a:t>Спасибо за внимание!</a:t>
            </a:r>
          </a:p>
        </p:txBody>
      </p:sp>
      <p:sp>
        <p:nvSpPr>
          <p:cNvPr id="316" name="Shape 316"/>
          <p:cNvSpPr>
            <a:spLocks noGrp="1"/>
          </p:cNvSpPr>
          <p:nvPr>
            <p:ph type="sldNum" sz="quarter" idx="2"/>
          </p:nvPr>
        </p:nvSpPr>
        <p:spPr>
          <a:xfrm>
            <a:off x="23188837" y="12519393"/>
            <a:ext cx="867584" cy="88130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34</a:t>
            </a:fld>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title"/>
          </p:nvPr>
        </p:nvSpPr>
        <p:spPr>
          <a:xfrm>
            <a:off x="707999" y="5160800"/>
            <a:ext cx="10787202" cy="3394401"/>
          </a:xfrm>
          <a:prstGeom prst="rect">
            <a:avLst/>
          </a:prstGeom>
        </p:spPr>
        <p:txBody>
          <a:bodyPr/>
          <a:lstStyle>
            <a:lvl1pPr defTabSz="1999488">
              <a:defRPr sz="9184"/>
            </a:lvl1pPr>
          </a:lstStyle>
          <a:p>
            <a:r>
              <a:t>Принципы Material Design</a:t>
            </a:r>
          </a:p>
        </p:txBody>
      </p:sp>
      <p:sp>
        <p:nvSpPr>
          <p:cNvPr id="135" name="Shape 135"/>
          <p:cNvSpPr>
            <a:spLocks noGrp="1"/>
          </p:cNvSpPr>
          <p:nvPr>
            <p:ph type="sldNum" sz="quarter" idx="2"/>
          </p:nvPr>
        </p:nvSpPr>
        <p:spPr>
          <a:xfrm>
            <a:off x="23372478" y="12519393"/>
            <a:ext cx="683943" cy="88130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4</a:t>
            </a:fld>
            <a:endParaRPr/>
          </a:p>
        </p:txBody>
      </p:sp>
      <p:pic>
        <p:nvPicPr>
          <p:cNvPr id="136" name="image2.png" descr="materialdesign_principles_bold.png"/>
          <p:cNvPicPr>
            <a:picLocks noChangeAspect="1"/>
          </p:cNvPicPr>
          <p:nvPr/>
        </p:nvPicPr>
        <p:blipFill>
          <a:blip r:embed="rId3">
            <a:extLst/>
          </a:blip>
          <a:stretch>
            <a:fillRect/>
          </a:stretch>
        </p:blipFill>
        <p:spPr>
          <a:xfrm>
            <a:off x="14530165" y="435549"/>
            <a:ext cx="7547534" cy="7547467"/>
          </a:xfrm>
          <a:prstGeom prst="rect">
            <a:avLst/>
          </a:prstGeom>
          <a:ln w="12700">
            <a:miter lim="400000"/>
          </a:ln>
        </p:spPr>
      </p:pic>
      <p:sp>
        <p:nvSpPr>
          <p:cNvPr id="137" name="Shape 137"/>
          <p:cNvSpPr>
            <a:spLocks noGrp="1"/>
          </p:cNvSpPr>
          <p:nvPr>
            <p:ph type="body" sz="quarter" idx="1"/>
          </p:nvPr>
        </p:nvSpPr>
        <p:spPr>
          <a:xfrm>
            <a:off x="707866" y="9270333"/>
            <a:ext cx="10787201" cy="1049601"/>
          </a:xfrm>
          <a:prstGeom prst="rect">
            <a:avLst/>
          </a:prstGeom>
        </p:spPr>
        <p:txBody>
          <a:bodyPr/>
          <a:lstStyle>
            <a:lvl1pPr marL="965200" indent="-812800">
              <a:buClr>
                <a:srgbClr val="000000"/>
              </a:buClr>
              <a:buSzPct val="100000"/>
              <a:buFont typeface="Verdana"/>
              <a:buChar char="●"/>
              <a:defRPr sz="3200">
                <a:solidFill>
                  <a:srgbClr val="000000"/>
                </a:solidFill>
                <a:latin typeface="Verdana"/>
                <a:ea typeface="Verdana"/>
                <a:cs typeface="Verdana"/>
                <a:sym typeface="Verdana"/>
              </a:defRPr>
            </a:lvl1pPr>
          </a:lstStyle>
          <a:p>
            <a:r>
              <a:t>Полиграфический дизайн</a:t>
            </a:r>
          </a:p>
        </p:txBody>
      </p:sp>
      <p:sp>
        <p:nvSpPr>
          <p:cNvPr id="138" name="Shape 138"/>
          <p:cNvSpPr/>
          <p:nvPr/>
        </p:nvSpPr>
        <p:spPr>
          <a:xfrm>
            <a:off x="12223964" y="9121133"/>
            <a:ext cx="12160002" cy="1910001"/>
          </a:xfrm>
          <a:prstGeom prst="rect">
            <a:avLst/>
          </a:prstGeom>
          <a:ln w="25400">
            <a:miter lim="400000"/>
          </a:ln>
          <a:extLst>
            <a:ext uri="{C572A759-6A51-4108-AA02-DFA0A04FC94B}">
              <ma14:wrappingTextBoxFlag xmlns:ma14="http://schemas.microsoft.com/office/mac/drawingml/2011/main" val="1"/>
            </a:ext>
          </a:extLst>
        </p:spPr>
        <p:txBody>
          <a:bodyPr lIns="243799" tIns="243799" rIns="243799" bIns="243799">
            <a:spAutoFit/>
          </a:bodyPr>
          <a:lstStyle>
            <a:lvl1pPr algn="just">
              <a:defRPr sz="3200">
                <a:solidFill>
                  <a:srgbClr val="FFFFFF"/>
                </a:solidFill>
                <a:latin typeface="Verdana"/>
                <a:ea typeface="Verdana"/>
                <a:cs typeface="Verdana"/>
                <a:sym typeface="Verdana"/>
              </a:defRPr>
            </a:lvl1pPr>
          </a:lstStyle>
          <a:p>
            <a:r>
              <a:t>Основополагающие элементы - сетка, пространство, масштаб, цвет и тд. </a:t>
            </a:r>
            <a:endParaRPr>
              <a:solidFill>
                <a:srgbClr val="000000"/>
              </a:solidFill>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p:cNvSpPr>
          <p:nvPr>
            <p:ph type="title"/>
          </p:nvPr>
        </p:nvSpPr>
        <p:spPr>
          <a:xfrm>
            <a:off x="707999" y="5160800"/>
            <a:ext cx="10787202" cy="3394401"/>
          </a:xfrm>
          <a:prstGeom prst="rect">
            <a:avLst/>
          </a:prstGeom>
        </p:spPr>
        <p:txBody>
          <a:bodyPr/>
          <a:lstStyle>
            <a:lvl1pPr defTabSz="1999488">
              <a:defRPr sz="9184"/>
            </a:lvl1pPr>
          </a:lstStyle>
          <a:p>
            <a:r>
              <a:t>Принципы Material Design</a:t>
            </a:r>
          </a:p>
        </p:txBody>
      </p:sp>
      <p:sp>
        <p:nvSpPr>
          <p:cNvPr id="143" name="Shape 143"/>
          <p:cNvSpPr>
            <a:spLocks noGrp="1"/>
          </p:cNvSpPr>
          <p:nvPr>
            <p:ph type="sldNum" sz="quarter" idx="2"/>
          </p:nvPr>
        </p:nvSpPr>
        <p:spPr>
          <a:xfrm>
            <a:off x="23372478" y="12519393"/>
            <a:ext cx="683943" cy="88130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5</a:t>
            </a:fld>
            <a:endParaRPr/>
          </a:p>
        </p:txBody>
      </p:sp>
      <p:pic>
        <p:nvPicPr>
          <p:cNvPr id="144" name="image3.png" descr="materialdesign_principles_motion.png"/>
          <p:cNvPicPr>
            <a:picLocks noChangeAspect="1"/>
          </p:cNvPicPr>
          <p:nvPr/>
        </p:nvPicPr>
        <p:blipFill>
          <a:blip r:embed="rId3">
            <a:extLst/>
          </a:blip>
          <a:stretch>
            <a:fillRect/>
          </a:stretch>
        </p:blipFill>
        <p:spPr>
          <a:xfrm>
            <a:off x="14530165" y="435549"/>
            <a:ext cx="7547534" cy="7547467"/>
          </a:xfrm>
          <a:prstGeom prst="rect">
            <a:avLst/>
          </a:prstGeom>
          <a:ln w="12700">
            <a:miter lim="400000"/>
          </a:ln>
        </p:spPr>
      </p:pic>
      <p:sp>
        <p:nvSpPr>
          <p:cNvPr id="145" name="Shape 145"/>
          <p:cNvSpPr>
            <a:spLocks noGrp="1"/>
          </p:cNvSpPr>
          <p:nvPr>
            <p:ph type="body" sz="quarter" idx="1"/>
          </p:nvPr>
        </p:nvSpPr>
        <p:spPr>
          <a:xfrm>
            <a:off x="707866" y="9270333"/>
            <a:ext cx="10787201" cy="1049601"/>
          </a:xfrm>
          <a:prstGeom prst="rect">
            <a:avLst/>
          </a:prstGeom>
        </p:spPr>
        <p:txBody>
          <a:bodyPr/>
          <a:lstStyle>
            <a:lvl1pPr marL="965200" indent="-812800">
              <a:buClr>
                <a:srgbClr val="000000"/>
              </a:buClr>
              <a:buSzPct val="100000"/>
              <a:buFont typeface="Verdana"/>
              <a:buChar char="●"/>
              <a:defRPr sz="3200">
                <a:solidFill>
                  <a:srgbClr val="000000"/>
                </a:solidFill>
                <a:latin typeface="Verdana"/>
                <a:ea typeface="Verdana"/>
                <a:cs typeface="Verdana"/>
                <a:sym typeface="Verdana"/>
              </a:defRPr>
            </a:lvl1pPr>
          </a:lstStyle>
          <a:p>
            <a:r>
              <a:t>Осмысленная анимация</a:t>
            </a:r>
          </a:p>
        </p:txBody>
      </p:sp>
      <p:sp>
        <p:nvSpPr>
          <p:cNvPr id="146" name="Shape 146"/>
          <p:cNvSpPr/>
          <p:nvPr/>
        </p:nvSpPr>
        <p:spPr>
          <a:xfrm>
            <a:off x="12223964" y="9121133"/>
            <a:ext cx="12160002" cy="1478201"/>
          </a:xfrm>
          <a:prstGeom prst="rect">
            <a:avLst/>
          </a:prstGeom>
          <a:ln w="25400">
            <a:miter lim="400000"/>
          </a:ln>
          <a:extLst>
            <a:ext uri="{C572A759-6A51-4108-AA02-DFA0A04FC94B}">
              <ma14:wrappingTextBoxFlag xmlns:ma14="http://schemas.microsoft.com/office/mac/drawingml/2011/main" val="1"/>
            </a:ext>
          </a:extLst>
        </p:spPr>
        <p:txBody>
          <a:bodyPr lIns="243799" tIns="243799" rIns="243799" bIns="243799">
            <a:spAutoFit/>
          </a:bodyPr>
          <a:lstStyle>
            <a:lvl1pPr algn="just">
              <a:defRPr sz="3200">
                <a:solidFill>
                  <a:srgbClr val="FFFFFF"/>
                </a:solidFill>
                <a:latin typeface="Verdana"/>
                <a:ea typeface="Verdana"/>
                <a:cs typeface="Verdana"/>
                <a:sym typeface="Verdana"/>
              </a:defRPr>
            </a:lvl1pPr>
          </a:lstStyle>
          <a:p>
            <a:r>
              <a:t>Анимация используется для того, чтобы дать пользователю подсказки о работе интерфейса</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p:cNvSpPr>
          <p:nvPr>
            <p:ph type="title"/>
          </p:nvPr>
        </p:nvSpPr>
        <p:spPr>
          <a:xfrm>
            <a:off x="831199" y="2172799"/>
            <a:ext cx="22856801" cy="2511999"/>
          </a:xfrm>
          <a:prstGeom prst="rect">
            <a:avLst/>
          </a:prstGeom>
        </p:spPr>
        <p:txBody>
          <a:bodyPr/>
          <a:lstStyle/>
          <a:p>
            <a:r>
              <a:t>Подключаем CoordinatorLayout к проекту</a:t>
            </a:r>
          </a:p>
        </p:txBody>
      </p:sp>
      <p:sp>
        <p:nvSpPr>
          <p:cNvPr id="151" name="Shape 151"/>
          <p:cNvSpPr>
            <a:spLocks noGrp="1"/>
          </p:cNvSpPr>
          <p:nvPr>
            <p:ph type="sldNum" sz="quarter" idx="2"/>
          </p:nvPr>
        </p:nvSpPr>
        <p:spPr>
          <a:xfrm>
            <a:off x="23372478" y="12519393"/>
            <a:ext cx="683943" cy="88130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6</a:t>
            </a:fld>
            <a:endParaRPr/>
          </a:p>
        </p:txBody>
      </p:sp>
      <p:sp>
        <p:nvSpPr>
          <p:cNvPr id="152" name="Shape 152"/>
          <p:cNvSpPr/>
          <p:nvPr/>
        </p:nvSpPr>
        <p:spPr>
          <a:xfrm>
            <a:off x="5345199" y="10026733"/>
            <a:ext cx="13693603" cy="2164001"/>
          </a:xfrm>
          <a:prstGeom prst="rect">
            <a:avLst/>
          </a:prstGeom>
          <a:ln w="25400">
            <a:miter lim="400000"/>
          </a:ln>
          <a:extLst>
            <a:ext uri="{C572A759-6A51-4108-AA02-DFA0A04FC94B}">
              <ma14:wrappingTextBoxFlag xmlns:ma14="http://schemas.microsoft.com/office/mac/drawingml/2011/main" val="1"/>
            </a:ext>
          </a:extLst>
        </p:spPr>
        <p:txBody>
          <a:bodyPr lIns="243799" tIns="243799" rIns="243799" bIns="243799">
            <a:spAutoFit/>
          </a:bodyPr>
          <a:lstStyle/>
          <a:p>
            <a:pPr>
              <a:defRPr>
                <a:solidFill>
                  <a:srgbClr val="FFFFFF"/>
                </a:solidFill>
                <a:latin typeface="Verdana"/>
                <a:ea typeface="Verdana"/>
                <a:cs typeface="Verdana"/>
                <a:sym typeface="Verdana"/>
              </a:defRPr>
            </a:pPr>
            <a:endParaRPr/>
          </a:p>
          <a:p>
            <a:pPr marL="816428" indent="-587828">
              <a:buClr>
                <a:srgbClr val="695D46"/>
              </a:buClr>
              <a:buSzPct val="100000"/>
              <a:buFont typeface="Verdana"/>
              <a:buChar char="●"/>
              <a:defRPr b="1">
                <a:solidFill>
                  <a:srgbClr val="695D46"/>
                </a:solidFill>
                <a:latin typeface="Verdana"/>
                <a:ea typeface="Verdana"/>
                <a:cs typeface="Verdana"/>
                <a:sym typeface="Verdana"/>
              </a:defRPr>
            </a:pPr>
            <a:r>
              <a:t>compile 'com.android.support:design:24.2.1'</a:t>
            </a:r>
            <a:endParaRPr>
              <a:solidFill>
                <a:srgbClr val="000000"/>
              </a:solidFill>
            </a:endParaRPr>
          </a:p>
        </p:txBody>
      </p:sp>
      <p:sp>
        <p:nvSpPr>
          <p:cNvPr id="153" name="Shape 153"/>
          <p:cNvSpPr/>
          <p:nvPr/>
        </p:nvSpPr>
        <p:spPr>
          <a:xfrm>
            <a:off x="831199" y="8397333"/>
            <a:ext cx="22856801" cy="1539443"/>
          </a:xfrm>
          <a:prstGeom prst="rect">
            <a:avLst/>
          </a:prstGeom>
          <a:ln w="25400">
            <a:miter lim="400000"/>
          </a:ln>
          <a:extLst>
            <a:ext uri="{C572A759-6A51-4108-AA02-DFA0A04FC94B}">
              <ma14:wrappingTextBoxFlag xmlns:ma14="http://schemas.microsoft.com/office/mac/drawingml/2011/main" val="1"/>
            </a:ext>
          </a:extLst>
        </p:spPr>
        <p:txBody>
          <a:bodyPr lIns="243799" tIns="243799" rIns="243799" bIns="243799">
            <a:spAutoFit/>
          </a:bodyPr>
          <a:lstStyle>
            <a:lvl1pPr>
              <a:defRPr>
                <a:solidFill>
                  <a:srgbClr val="FFFFFF"/>
                </a:solidFill>
              </a:defRPr>
            </a:lvl1pPr>
          </a:lstStyle>
          <a:p>
            <a:r>
              <a:t>Подключить CoordinatorLayout к проекту просто. Достаточно прописать новую зависимость в build.gradle разрабатываемого проекта:</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p:cNvSpPr>
          <p:nvPr>
            <p:ph type="title"/>
          </p:nvPr>
        </p:nvSpPr>
        <p:spPr>
          <a:xfrm>
            <a:off x="831199" y="375799"/>
            <a:ext cx="22721602" cy="1291999"/>
          </a:xfrm>
          <a:prstGeom prst="rect">
            <a:avLst/>
          </a:prstGeom>
        </p:spPr>
        <p:txBody>
          <a:bodyPr>
            <a:normAutofit fontScale="90000"/>
          </a:bodyPr>
          <a:lstStyle>
            <a:lvl1pPr algn="ctr" defTabSz="2145791">
              <a:defRPr sz="5632">
                <a:latin typeface="+mj-lt"/>
                <a:ea typeface="+mj-ea"/>
                <a:cs typeface="+mj-cs"/>
                <a:sym typeface="Arial"/>
              </a:defRPr>
            </a:lvl1pPr>
          </a:lstStyle>
          <a:p>
            <a:r>
              <a:t>Использование атрибута “layout_anchor”</a:t>
            </a:r>
          </a:p>
        </p:txBody>
      </p:sp>
      <p:sp>
        <p:nvSpPr>
          <p:cNvPr id="156" name="Shape 156"/>
          <p:cNvSpPr>
            <a:spLocks noGrp="1"/>
          </p:cNvSpPr>
          <p:nvPr>
            <p:ph type="sldNum" sz="quarter" idx="2"/>
          </p:nvPr>
        </p:nvSpPr>
        <p:spPr>
          <a:xfrm>
            <a:off x="23372478" y="12519393"/>
            <a:ext cx="683943" cy="88130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7</a:t>
            </a:fld>
            <a:endParaRPr/>
          </a:p>
        </p:txBody>
      </p:sp>
      <p:sp>
        <p:nvSpPr>
          <p:cNvPr id="157" name="Shape 157"/>
          <p:cNvSpPr/>
          <p:nvPr/>
        </p:nvSpPr>
        <p:spPr>
          <a:xfrm>
            <a:off x="4415199" y="1879620"/>
            <a:ext cx="15553602" cy="10769560"/>
          </a:xfrm>
          <a:prstGeom prst="rect">
            <a:avLst/>
          </a:prstGeom>
          <a:ln w="25400">
            <a:miter lim="400000"/>
          </a:ln>
          <a:extLst>
            <a:ext uri="{C572A759-6A51-4108-AA02-DFA0A04FC94B}">
              <ma14:wrappingTextBoxFlag xmlns:ma14="http://schemas.microsoft.com/office/mac/drawingml/2011/main" val="1"/>
            </a:ext>
          </a:extLst>
        </p:spPr>
        <p:txBody>
          <a:bodyPr lIns="243799" tIns="243799" rIns="243799" bIns="243799" anchor="ctr">
            <a:spAutoFit/>
          </a:bodyPr>
          <a:lstStyle/>
          <a:p>
            <a:pPr>
              <a:lnSpc>
                <a:spcPct val="115000"/>
              </a:lnSpc>
              <a:defRPr sz="4800">
                <a:solidFill>
                  <a:srgbClr val="0033CC"/>
                </a:solidFill>
              </a:defRPr>
            </a:pPr>
            <a:r>
              <a:t>&lt;</a:t>
            </a:r>
            <a:r>
              <a:rPr b="1"/>
              <a:t>android</a:t>
            </a:r>
            <a:r>
              <a:t>.support.design.widget.CoordinatorLayout&gt;</a:t>
            </a:r>
            <a:br/>
            <a:r>
              <a:rPr>
                <a:solidFill>
                  <a:srgbClr val="000000"/>
                </a:solidFill>
              </a:rPr>
              <a:t>   </a:t>
            </a:r>
            <a:r>
              <a:t>&lt;</a:t>
            </a:r>
            <a:r>
              <a:rPr b="1"/>
              <a:t>TextView</a:t>
            </a:r>
            <a:br>
              <a:rPr b="1"/>
            </a:br>
            <a:r>
              <a:t>       </a:t>
            </a:r>
            <a:r>
              <a:rPr i="1">
                <a:solidFill>
                  <a:srgbClr val="3366CC"/>
                </a:solidFill>
              </a:rPr>
              <a:t>android</a:t>
            </a:r>
            <a:r>
              <a:t>:id=</a:t>
            </a:r>
            <a:r>
              <a:rPr>
                <a:solidFill>
                  <a:srgbClr val="009933"/>
                </a:solidFill>
              </a:rPr>
              <a:t>"@+id/second"</a:t>
            </a:r>
            <a:br>
              <a:rPr>
                <a:solidFill>
                  <a:srgbClr val="009933"/>
                </a:solidFill>
              </a:rPr>
            </a:br>
            <a:r>
              <a:t>       </a:t>
            </a:r>
            <a:r>
              <a:rPr i="1">
                <a:solidFill>
                  <a:srgbClr val="3366CC"/>
                </a:solidFill>
              </a:rPr>
              <a:t>android</a:t>
            </a:r>
            <a:r>
              <a:t>:layout_gravity=</a:t>
            </a:r>
            <a:r>
              <a:rPr>
                <a:solidFill>
                  <a:srgbClr val="009933"/>
                </a:solidFill>
              </a:rPr>
              <a:t>"bottom"</a:t>
            </a:r>
            <a:br>
              <a:rPr>
                <a:solidFill>
                  <a:srgbClr val="009933"/>
                </a:solidFill>
              </a:rPr>
            </a:br>
            <a:r>
              <a:t>       </a:t>
            </a:r>
            <a:r>
              <a:rPr i="1">
                <a:solidFill>
                  <a:srgbClr val="3366CC"/>
                </a:solidFill>
              </a:rPr>
              <a:t>android</a:t>
            </a:r>
            <a:r>
              <a:t>:text=</a:t>
            </a:r>
            <a:r>
              <a:rPr>
                <a:solidFill>
                  <a:srgbClr val="009933"/>
                </a:solidFill>
              </a:rPr>
              <a:t>"World!"</a:t>
            </a:r>
            <a:br>
              <a:rPr>
                <a:solidFill>
                  <a:srgbClr val="009933"/>
                </a:solidFill>
              </a:rPr>
            </a:br>
            <a:r>
              <a:t>       </a:t>
            </a:r>
            <a:r>
              <a:rPr i="1">
                <a:solidFill>
                  <a:srgbClr val="3366CC"/>
                </a:solidFill>
              </a:rPr>
              <a:t>app</a:t>
            </a:r>
            <a:r>
              <a:t>:layout_anchorGravity=</a:t>
            </a:r>
            <a:r>
              <a:rPr>
                <a:solidFill>
                  <a:srgbClr val="009933"/>
                </a:solidFill>
              </a:rPr>
              <a:t>"bottom"</a:t>
            </a:r>
            <a:br>
              <a:rPr>
                <a:solidFill>
                  <a:srgbClr val="009933"/>
                </a:solidFill>
              </a:rPr>
            </a:br>
            <a:r>
              <a:t>       </a:t>
            </a:r>
            <a:r>
              <a:rPr i="1">
                <a:solidFill>
                  <a:srgbClr val="3366CC"/>
                </a:solidFill>
              </a:rPr>
              <a:t>app</a:t>
            </a:r>
            <a:r>
              <a:t>:layout_anchor=</a:t>
            </a:r>
            <a:r>
              <a:rPr>
                <a:solidFill>
                  <a:srgbClr val="009933"/>
                </a:solidFill>
              </a:rPr>
              <a:t>"@+id/first"</a:t>
            </a:r>
            <a:r>
              <a:t>/&gt;</a:t>
            </a:r>
            <a:br/>
            <a:r>
              <a:rPr>
                <a:solidFill>
                  <a:srgbClr val="000000"/>
                </a:solidFill>
              </a:rPr>
              <a:t>   </a:t>
            </a:r>
            <a:r>
              <a:t>&lt;</a:t>
            </a:r>
            <a:r>
              <a:rPr b="1"/>
              <a:t>FrameLayout</a:t>
            </a:r>
            <a:r>
              <a:t>&gt;</a:t>
            </a:r>
            <a:br/>
            <a:r>
              <a:rPr>
                <a:solidFill>
                  <a:srgbClr val="000000"/>
                </a:solidFill>
              </a:rPr>
              <a:t>       </a:t>
            </a:r>
            <a:r>
              <a:t>&lt;</a:t>
            </a:r>
            <a:r>
              <a:rPr b="1"/>
              <a:t>TextView</a:t>
            </a:r>
            <a:br>
              <a:rPr b="1"/>
            </a:br>
            <a:r>
              <a:t>           </a:t>
            </a:r>
            <a:r>
              <a:rPr i="1">
                <a:solidFill>
                  <a:srgbClr val="3366CC"/>
                </a:solidFill>
              </a:rPr>
              <a:t>android</a:t>
            </a:r>
            <a:r>
              <a:t>:id=</a:t>
            </a:r>
            <a:r>
              <a:rPr>
                <a:solidFill>
                  <a:srgbClr val="009933"/>
                </a:solidFill>
              </a:rPr>
              <a:t>"@+id/first"</a:t>
            </a:r>
            <a:br>
              <a:rPr>
                <a:solidFill>
                  <a:srgbClr val="009933"/>
                </a:solidFill>
              </a:rPr>
            </a:br>
            <a:r>
              <a:t>           </a:t>
            </a:r>
            <a:r>
              <a:rPr i="1">
                <a:solidFill>
                  <a:srgbClr val="3366CC"/>
                </a:solidFill>
              </a:rPr>
              <a:t>android</a:t>
            </a:r>
            <a:r>
              <a:t>:text=</a:t>
            </a:r>
            <a:r>
              <a:rPr>
                <a:solidFill>
                  <a:srgbClr val="009933"/>
                </a:solidFill>
              </a:rPr>
              <a:t>"Hello!"</a:t>
            </a:r>
            <a:r>
              <a:t> /&gt;</a:t>
            </a:r>
            <a:br/>
            <a:r>
              <a:rPr>
                <a:solidFill>
                  <a:srgbClr val="000000"/>
                </a:solidFill>
              </a:rPr>
              <a:t>   </a:t>
            </a:r>
            <a:r>
              <a:t>&lt;/</a:t>
            </a:r>
            <a:r>
              <a:rPr b="1"/>
              <a:t>FrameLayout</a:t>
            </a:r>
            <a:r>
              <a:t>&gt;</a:t>
            </a:r>
            <a:br/>
            <a:r>
              <a:t>&lt;/</a:t>
            </a:r>
            <a:r>
              <a:rPr b="1"/>
              <a:t>android</a:t>
            </a:r>
            <a:r>
              <a:t>.support.design.widget.CoordinatorLayout&gt;</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p:cNvSpPr>
          <p:nvPr>
            <p:ph type="title"/>
          </p:nvPr>
        </p:nvSpPr>
        <p:spPr>
          <a:xfrm>
            <a:off x="831199" y="375799"/>
            <a:ext cx="22721602" cy="1291999"/>
          </a:xfrm>
          <a:prstGeom prst="rect">
            <a:avLst/>
          </a:prstGeom>
        </p:spPr>
        <p:txBody>
          <a:bodyPr>
            <a:normAutofit fontScale="90000"/>
          </a:bodyPr>
          <a:lstStyle>
            <a:lvl1pPr algn="ctr" defTabSz="2145791">
              <a:defRPr sz="5632">
                <a:latin typeface="+mj-lt"/>
                <a:ea typeface="+mj-ea"/>
                <a:cs typeface="+mj-cs"/>
                <a:sym typeface="Arial"/>
              </a:defRPr>
            </a:lvl1pPr>
          </a:lstStyle>
          <a:p>
            <a:r>
              <a:t>Использование атрибута “layout_anchor”</a:t>
            </a:r>
          </a:p>
        </p:txBody>
      </p:sp>
      <p:sp>
        <p:nvSpPr>
          <p:cNvPr id="162" name="Shape 162"/>
          <p:cNvSpPr>
            <a:spLocks noGrp="1"/>
          </p:cNvSpPr>
          <p:nvPr>
            <p:ph type="sldNum" sz="quarter" idx="2"/>
          </p:nvPr>
        </p:nvSpPr>
        <p:spPr>
          <a:xfrm>
            <a:off x="23372478" y="12519393"/>
            <a:ext cx="683943" cy="88130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8</a:t>
            </a:fld>
            <a:endParaRPr/>
          </a:p>
        </p:txBody>
      </p:sp>
      <p:sp>
        <p:nvSpPr>
          <p:cNvPr id="163" name="Shape 163"/>
          <p:cNvSpPr/>
          <p:nvPr/>
        </p:nvSpPr>
        <p:spPr>
          <a:xfrm>
            <a:off x="4415199" y="1879620"/>
            <a:ext cx="15553602" cy="10769560"/>
          </a:xfrm>
          <a:prstGeom prst="rect">
            <a:avLst/>
          </a:prstGeom>
          <a:ln w="25400">
            <a:miter lim="400000"/>
          </a:ln>
          <a:extLst>
            <a:ext uri="{C572A759-6A51-4108-AA02-DFA0A04FC94B}">
              <ma14:wrappingTextBoxFlag xmlns:ma14="http://schemas.microsoft.com/office/mac/drawingml/2011/main" val="1"/>
            </a:ext>
          </a:extLst>
        </p:spPr>
        <p:txBody>
          <a:bodyPr lIns="243799" tIns="243799" rIns="243799" bIns="243799" anchor="ctr">
            <a:spAutoFit/>
          </a:bodyPr>
          <a:lstStyle/>
          <a:p>
            <a:pPr>
              <a:lnSpc>
                <a:spcPct val="115000"/>
              </a:lnSpc>
              <a:defRPr sz="4800">
                <a:solidFill>
                  <a:srgbClr val="0033CC"/>
                </a:solidFill>
              </a:defRPr>
            </a:pPr>
            <a:r>
              <a:t>&lt;</a:t>
            </a:r>
            <a:r>
              <a:rPr b="1"/>
              <a:t>android</a:t>
            </a:r>
            <a:r>
              <a:t>.support.design.widget.CoordinatorLayout&gt;</a:t>
            </a:r>
            <a:br/>
            <a:r>
              <a:rPr>
                <a:solidFill>
                  <a:srgbClr val="000000"/>
                </a:solidFill>
              </a:rPr>
              <a:t>   </a:t>
            </a:r>
            <a:r>
              <a:t>&lt;</a:t>
            </a:r>
            <a:r>
              <a:rPr b="1"/>
              <a:t>TextView</a:t>
            </a:r>
            <a:br>
              <a:rPr b="1"/>
            </a:br>
            <a:r>
              <a:t>       </a:t>
            </a:r>
            <a:r>
              <a:rPr i="1">
                <a:solidFill>
                  <a:srgbClr val="3366CC"/>
                </a:solidFill>
              </a:rPr>
              <a:t>android</a:t>
            </a:r>
            <a:r>
              <a:t>:id=</a:t>
            </a:r>
            <a:r>
              <a:rPr>
                <a:solidFill>
                  <a:srgbClr val="009933"/>
                </a:solidFill>
              </a:rPr>
              <a:t>"@+id/second"</a:t>
            </a:r>
            <a:br>
              <a:rPr>
                <a:solidFill>
                  <a:srgbClr val="009933"/>
                </a:solidFill>
              </a:rPr>
            </a:br>
            <a:r>
              <a:t>       </a:t>
            </a:r>
            <a:r>
              <a:rPr b="1" i="1">
                <a:solidFill>
                  <a:srgbClr val="3366CC"/>
                </a:solidFill>
              </a:rPr>
              <a:t>android</a:t>
            </a:r>
            <a:r>
              <a:rPr b="1"/>
              <a:t>:layout_gravity=</a:t>
            </a:r>
            <a:r>
              <a:rPr b="1">
                <a:solidFill>
                  <a:srgbClr val="009933"/>
                </a:solidFill>
              </a:rPr>
              <a:t>"bottom"</a:t>
            </a:r>
            <a:br>
              <a:rPr b="1">
                <a:solidFill>
                  <a:srgbClr val="009933"/>
                </a:solidFill>
              </a:rPr>
            </a:br>
            <a:r>
              <a:t>       </a:t>
            </a:r>
            <a:r>
              <a:rPr i="1">
                <a:solidFill>
                  <a:srgbClr val="3366CC"/>
                </a:solidFill>
              </a:rPr>
              <a:t>android</a:t>
            </a:r>
            <a:r>
              <a:t>:text=</a:t>
            </a:r>
            <a:r>
              <a:rPr>
                <a:solidFill>
                  <a:srgbClr val="009933"/>
                </a:solidFill>
              </a:rPr>
              <a:t>"World!"</a:t>
            </a:r>
            <a:br>
              <a:rPr>
                <a:solidFill>
                  <a:srgbClr val="009933"/>
                </a:solidFill>
              </a:rPr>
            </a:br>
            <a:r>
              <a:t>       </a:t>
            </a:r>
            <a:r>
              <a:rPr b="1" i="1">
                <a:solidFill>
                  <a:srgbClr val="3366CC"/>
                </a:solidFill>
              </a:rPr>
              <a:t>app</a:t>
            </a:r>
            <a:r>
              <a:rPr b="1"/>
              <a:t>:layout_anchorGravity=</a:t>
            </a:r>
            <a:r>
              <a:rPr b="1">
                <a:solidFill>
                  <a:srgbClr val="009933"/>
                </a:solidFill>
              </a:rPr>
              <a:t>"bottom"</a:t>
            </a:r>
            <a:br>
              <a:rPr b="1">
                <a:solidFill>
                  <a:srgbClr val="009933"/>
                </a:solidFill>
              </a:rPr>
            </a:br>
            <a:r>
              <a:t>       </a:t>
            </a:r>
            <a:r>
              <a:rPr b="1" i="1">
                <a:solidFill>
                  <a:srgbClr val="3366CC"/>
                </a:solidFill>
              </a:rPr>
              <a:t>app</a:t>
            </a:r>
            <a:r>
              <a:rPr b="1"/>
              <a:t>:layout_anchor=</a:t>
            </a:r>
            <a:r>
              <a:rPr b="1">
                <a:solidFill>
                  <a:srgbClr val="009933"/>
                </a:solidFill>
              </a:rPr>
              <a:t>"@+id/first"</a:t>
            </a:r>
            <a:r>
              <a:t>/&gt;</a:t>
            </a:r>
            <a:br/>
            <a:r>
              <a:rPr>
                <a:solidFill>
                  <a:srgbClr val="000000"/>
                </a:solidFill>
              </a:rPr>
              <a:t>   </a:t>
            </a:r>
            <a:r>
              <a:t>&lt;</a:t>
            </a:r>
            <a:r>
              <a:rPr b="1"/>
              <a:t>FrameLayout</a:t>
            </a:r>
            <a:r>
              <a:t>&gt;</a:t>
            </a:r>
            <a:br/>
            <a:r>
              <a:rPr>
                <a:solidFill>
                  <a:srgbClr val="000000"/>
                </a:solidFill>
              </a:rPr>
              <a:t>       </a:t>
            </a:r>
            <a:r>
              <a:t>&lt;</a:t>
            </a:r>
            <a:r>
              <a:rPr b="1"/>
              <a:t>TextView</a:t>
            </a:r>
            <a:br>
              <a:rPr b="1"/>
            </a:br>
            <a:r>
              <a:t>           </a:t>
            </a:r>
            <a:r>
              <a:rPr i="1">
                <a:solidFill>
                  <a:srgbClr val="3366CC"/>
                </a:solidFill>
              </a:rPr>
              <a:t>android</a:t>
            </a:r>
            <a:r>
              <a:t>:id=</a:t>
            </a:r>
            <a:r>
              <a:rPr>
                <a:solidFill>
                  <a:srgbClr val="009933"/>
                </a:solidFill>
              </a:rPr>
              <a:t>"@+id/first"</a:t>
            </a:r>
            <a:br>
              <a:rPr>
                <a:solidFill>
                  <a:srgbClr val="009933"/>
                </a:solidFill>
              </a:rPr>
            </a:br>
            <a:r>
              <a:t>           </a:t>
            </a:r>
            <a:r>
              <a:rPr i="1">
                <a:solidFill>
                  <a:srgbClr val="3366CC"/>
                </a:solidFill>
              </a:rPr>
              <a:t>android</a:t>
            </a:r>
            <a:r>
              <a:t>:text=</a:t>
            </a:r>
            <a:r>
              <a:rPr>
                <a:solidFill>
                  <a:srgbClr val="009933"/>
                </a:solidFill>
              </a:rPr>
              <a:t>"Hello!"</a:t>
            </a:r>
            <a:r>
              <a:t> /&gt;</a:t>
            </a:r>
            <a:br/>
            <a:r>
              <a:rPr>
                <a:solidFill>
                  <a:srgbClr val="000000"/>
                </a:solidFill>
              </a:rPr>
              <a:t>   </a:t>
            </a:r>
            <a:r>
              <a:t>&lt;/</a:t>
            </a:r>
            <a:r>
              <a:rPr b="1"/>
              <a:t>FrameLayout</a:t>
            </a:r>
            <a:r>
              <a:t>&gt;</a:t>
            </a:r>
            <a:br/>
            <a:r>
              <a:t>&lt;/</a:t>
            </a:r>
            <a:r>
              <a:rPr b="1"/>
              <a:t>android</a:t>
            </a:r>
            <a:r>
              <a:t>.support.design.widget.CoordinatorLayout&gt;</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p:cNvSpPr>
          <p:nvPr>
            <p:ph type="sldNum" sz="quarter" idx="2"/>
          </p:nvPr>
        </p:nvSpPr>
        <p:spPr>
          <a:xfrm>
            <a:off x="23372478" y="12519393"/>
            <a:ext cx="683943" cy="88130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9</a:t>
            </a:fld>
            <a:endParaRPr/>
          </a:p>
        </p:txBody>
      </p:sp>
      <p:sp>
        <p:nvSpPr>
          <p:cNvPr id="168" name="Shape 168"/>
          <p:cNvSpPr>
            <a:spLocks noGrp="1"/>
          </p:cNvSpPr>
          <p:nvPr>
            <p:ph type="title"/>
          </p:nvPr>
        </p:nvSpPr>
        <p:spPr>
          <a:xfrm>
            <a:off x="831199" y="375799"/>
            <a:ext cx="22721602" cy="1291999"/>
          </a:xfrm>
          <a:prstGeom prst="rect">
            <a:avLst/>
          </a:prstGeom>
        </p:spPr>
        <p:txBody>
          <a:bodyPr>
            <a:normAutofit fontScale="90000"/>
          </a:bodyPr>
          <a:lstStyle>
            <a:lvl1pPr algn="ctr" defTabSz="2145791">
              <a:defRPr sz="5632">
                <a:latin typeface="+mj-lt"/>
                <a:ea typeface="+mj-ea"/>
                <a:cs typeface="+mj-cs"/>
                <a:sym typeface="Arial"/>
              </a:defRPr>
            </a:lvl1pPr>
          </a:lstStyle>
          <a:p>
            <a:r>
              <a:t>Использование атрибута “layout_anchor”</a:t>
            </a:r>
          </a:p>
        </p:txBody>
      </p:sp>
      <p:sp>
        <p:nvSpPr>
          <p:cNvPr id="169" name="Shape 169"/>
          <p:cNvSpPr/>
          <p:nvPr/>
        </p:nvSpPr>
        <p:spPr>
          <a:xfrm>
            <a:off x="5177199" y="4798310"/>
            <a:ext cx="14029602" cy="4119380"/>
          </a:xfrm>
          <a:prstGeom prst="rect">
            <a:avLst/>
          </a:prstGeom>
          <a:ln w="25400">
            <a:miter lim="400000"/>
          </a:ln>
          <a:extLst>
            <a:ext uri="{C572A759-6A51-4108-AA02-DFA0A04FC94B}">
              <ma14:wrappingTextBoxFlag xmlns:ma14="http://schemas.microsoft.com/office/mac/drawingml/2011/main" val="1"/>
            </a:ext>
          </a:extLst>
        </p:spPr>
        <p:txBody>
          <a:bodyPr lIns="243799" tIns="243799" rIns="243799" bIns="243799" anchor="ctr">
            <a:spAutoFit/>
          </a:bodyPr>
          <a:lstStyle/>
          <a:p>
            <a:pPr>
              <a:lnSpc>
                <a:spcPct val="150000"/>
              </a:lnSpc>
              <a:defRPr sz="4800" b="1">
                <a:solidFill>
                  <a:srgbClr val="000000"/>
                </a:solidFill>
              </a:defRPr>
            </a:pPr>
            <a:r>
              <a:t>ViewCompat</a:t>
            </a:r>
            <a:r>
              <a:rPr b="0">
                <a:solidFill>
                  <a:srgbClr val="0000FF"/>
                </a:solidFill>
              </a:rPr>
              <a:t>.</a:t>
            </a:r>
            <a:r>
              <a:rPr b="0"/>
              <a:t>animate(</a:t>
            </a:r>
            <a:r>
              <a:rPr b="0">
                <a:solidFill>
                  <a:srgbClr val="6782D3"/>
                </a:solidFill>
              </a:rPr>
              <a:t>OUR_FRAME_LAYOUT</a:t>
            </a:r>
            <a:r>
              <a:rPr b="0"/>
              <a:t>)</a:t>
            </a:r>
            <a:br>
              <a:rPr b="0"/>
            </a:br>
            <a:r>
              <a:rPr b="0"/>
              <a:t>       .translationX(</a:t>
            </a:r>
            <a:r>
              <a:rPr b="0">
                <a:solidFill>
                  <a:srgbClr val="0066FF"/>
                </a:solidFill>
              </a:rPr>
              <a:t>500</a:t>
            </a:r>
            <a:r>
              <a:rPr b="0"/>
              <a:t>)</a:t>
            </a:r>
            <a:br>
              <a:rPr b="0"/>
            </a:br>
            <a:r>
              <a:rPr b="0"/>
              <a:t>       .setDuration(</a:t>
            </a:r>
            <a:r>
              <a:rPr b="0">
                <a:solidFill>
                  <a:srgbClr val="0066FF"/>
                </a:solidFill>
              </a:rPr>
              <a:t>2000L</a:t>
            </a:r>
            <a:r>
              <a:rPr b="0"/>
              <a:t>);</a:t>
            </a: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tropic">
  <a:themeElements>
    <a:clrScheme name="tropic">
      <a:dk1>
        <a:srgbClr val="FFFFFF"/>
      </a:dk1>
      <a:lt1>
        <a:srgbClr val="A1E8D9"/>
      </a:lt1>
      <a:dk2>
        <a:srgbClr val="A7A7A7"/>
      </a:dk2>
      <a:lt2>
        <a:srgbClr val="535353"/>
      </a:lt2>
      <a:accent1>
        <a:srgbClr val="EF6C00"/>
      </a:accent1>
      <a:accent2>
        <a:srgbClr val="009668"/>
      </a:accent2>
      <a:accent3>
        <a:srgbClr val="4DB6AC"/>
      </a:accent3>
      <a:accent4>
        <a:srgbClr val="FF9800"/>
      </a:accent4>
      <a:accent5>
        <a:srgbClr val="CE93D8"/>
      </a:accent5>
      <a:accent6>
        <a:srgbClr val="EEFF41"/>
      </a:accent6>
      <a:hlink>
        <a:srgbClr val="0000FF"/>
      </a:hlink>
      <a:folHlink>
        <a:srgbClr val="FF00FF"/>
      </a:folHlink>
    </a:clrScheme>
    <a:fontScheme name="tropic">
      <a:majorFont>
        <a:latin typeface="Arial"/>
        <a:ea typeface="Arial"/>
        <a:cs typeface="Arial"/>
      </a:majorFont>
      <a:minorFont>
        <a:latin typeface="Helvetica"/>
        <a:ea typeface="Helvetica"/>
        <a:cs typeface="Helvetica"/>
      </a:minorFont>
    </a:fontScheme>
    <a:fmtScheme name="tropic">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50800" dir="5400000" rotWithShape="0">
              <a:srgbClr val="000000">
                <a:alpha val="35000"/>
              </a:srgbClr>
            </a:outerShdw>
          </a:effectLst>
        </a:effectStyle>
        <a:effectStyle>
          <a:effectLst>
            <a:outerShdw blurRad="101600" dist="50800" dir="5400000" rotWithShape="0">
              <a:srgbClr val="000000">
                <a:alpha val="35000"/>
              </a:srgbClr>
            </a:outerShdw>
          </a:effectLst>
        </a:effectStyle>
        <a:effectStyle>
          <a:effectLst>
            <a:outerShdw blurRad="101600" dist="508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0" cap="flat">
          <a:solidFill>
            <a:schemeClr val="accent1"/>
          </a:solidFill>
          <a:prstDash val="solid"/>
          <a:round/>
        </a:ln>
        <a:effectLst>
          <a:outerShdw blurRad="101600" dist="50800" dir="5400000" rotWithShape="0">
            <a:srgbClr val="000000">
              <a:alpha val="35000"/>
            </a:srgbClr>
          </a:outerShdw>
        </a:effectLst>
        <a:sp3d/>
      </a:spPr>
      <a:bodyPr rot="0" spcFirstLastPara="1" vertOverflow="overflow" horzOverflow="overflow" vert="horz" wrap="square" lIns="121919" tIns="121919" rIns="121919" bIns="121919" numCol="1" spcCol="38100" rtlCol="0" anchor="ctr">
        <a:spAutoFit/>
      </a:bodyPr>
      <a:lstStyle>
        <a:defPPr marL="0" marR="0" indent="0" algn="l" defTabSz="2438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A1E8D9"/>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63500" cap="flat">
          <a:solidFill>
            <a:schemeClr val="accent1"/>
          </a:solidFill>
          <a:prstDash val="solid"/>
          <a:round/>
        </a:ln>
        <a:effectLst>
          <a:outerShdw blurRad="101600" dist="508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121919" tIns="121919" rIns="121919" bIns="121919" numCol="1" spcCol="38100" rtlCol="0" anchor="t">
        <a:spAutoFit/>
      </a:bodyPr>
      <a:lstStyle>
        <a:defPPr marL="0" marR="0" indent="0" algn="l" defTabSz="2438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A1E8D9"/>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ropic">
  <a:themeElements>
    <a:clrScheme name="tropic">
      <a:dk1>
        <a:srgbClr val="000000"/>
      </a:dk1>
      <a:lt1>
        <a:srgbClr val="FFFFFF"/>
      </a:lt1>
      <a:dk2>
        <a:srgbClr val="A7A7A7"/>
      </a:dk2>
      <a:lt2>
        <a:srgbClr val="535353"/>
      </a:lt2>
      <a:accent1>
        <a:srgbClr val="EF6C00"/>
      </a:accent1>
      <a:accent2>
        <a:srgbClr val="009668"/>
      </a:accent2>
      <a:accent3>
        <a:srgbClr val="4DB6AC"/>
      </a:accent3>
      <a:accent4>
        <a:srgbClr val="FF9800"/>
      </a:accent4>
      <a:accent5>
        <a:srgbClr val="CE93D8"/>
      </a:accent5>
      <a:accent6>
        <a:srgbClr val="EEFF41"/>
      </a:accent6>
      <a:hlink>
        <a:srgbClr val="0000FF"/>
      </a:hlink>
      <a:folHlink>
        <a:srgbClr val="FF00FF"/>
      </a:folHlink>
    </a:clrScheme>
    <a:fontScheme name="tropic">
      <a:majorFont>
        <a:latin typeface="Arial"/>
        <a:ea typeface="Arial"/>
        <a:cs typeface="Arial"/>
      </a:majorFont>
      <a:minorFont>
        <a:latin typeface="Helvetica"/>
        <a:ea typeface="Helvetica"/>
        <a:cs typeface="Helvetica"/>
      </a:minorFont>
    </a:fontScheme>
    <a:fmtScheme name="tropic">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50800" dir="5400000" rotWithShape="0">
              <a:srgbClr val="000000">
                <a:alpha val="35000"/>
              </a:srgbClr>
            </a:outerShdw>
          </a:effectLst>
        </a:effectStyle>
        <a:effectStyle>
          <a:effectLst>
            <a:outerShdw blurRad="101600" dist="50800" dir="5400000" rotWithShape="0">
              <a:srgbClr val="000000">
                <a:alpha val="35000"/>
              </a:srgbClr>
            </a:outerShdw>
          </a:effectLst>
        </a:effectStyle>
        <a:effectStyle>
          <a:effectLst>
            <a:outerShdw blurRad="101600" dist="508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0" cap="flat">
          <a:solidFill>
            <a:schemeClr val="accent1"/>
          </a:solidFill>
          <a:prstDash val="solid"/>
          <a:round/>
        </a:ln>
        <a:effectLst>
          <a:outerShdw blurRad="101600" dist="50800" dir="5400000" rotWithShape="0">
            <a:srgbClr val="000000">
              <a:alpha val="35000"/>
            </a:srgbClr>
          </a:outerShdw>
        </a:effectLst>
        <a:sp3d/>
      </a:spPr>
      <a:bodyPr rot="0" spcFirstLastPara="1" vertOverflow="overflow" horzOverflow="overflow" vert="horz" wrap="square" lIns="121919" tIns="121919" rIns="121919" bIns="121919" numCol="1" spcCol="38100" rtlCol="0" anchor="ctr">
        <a:spAutoFit/>
      </a:bodyPr>
      <a:lstStyle>
        <a:defPPr marL="0" marR="0" indent="0" algn="l" defTabSz="2438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A1E8D9"/>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63500" cap="flat">
          <a:solidFill>
            <a:schemeClr val="accent1"/>
          </a:solidFill>
          <a:prstDash val="solid"/>
          <a:round/>
        </a:ln>
        <a:effectLst>
          <a:outerShdw blurRad="101600" dist="508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121919" tIns="121919" rIns="121919" bIns="121919" numCol="1" spcCol="38100" rtlCol="0" anchor="t">
        <a:spAutoFit/>
      </a:bodyPr>
      <a:lstStyle>
        <a:defPPr marL="0" marR="0" indent="0" algn="l" defTabSz="2438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A1E8D9"/>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2280</Words>
  <Application>Microsoft Macintosh PowerPoint</Application>
  <PresentationFormat>Другой</PresentationFormat>
  <Paragraphs>233</Paragraphs>
  <Slides>34</Slides>
  <Notes>24</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34</vt:i4>
      </vt:variant>
    </vt:vector>
  </HeadingPairs>
  <TitlesOfParts>
    <vt:vector size="40" baseType="lpstr">
      <vt:lpstr>Arial</vt:lpstr>
      <vt:lpstr>Courier New</vt:lpstr>
      <vt:lpstr>Open Sans</vt:lpstr>
      <vt:lpstr>PT Sans Narrow</vt:lpstr>
      <vt:lpstr>Verdana</vt:lpstr>
      <vt:lpstr>tropic</vt:lpstr>
      <vt:lpstr>Разбираемся с CoordinatorLayout</vt:lpstr>
      <vt:lpstr>План доклада</vt:lpstr>
      <vt:lpstr>Принципы Material Design</vt:lpstr>
      <vt:lpstr>Принципы Material Design</vt:lpstr>
      <vt:lpstr>Принципы Material Design</vt:lpstr>
      <vt:lpstr>Подключаем CoordinatorLayout к проекту</vt:lpstr>
      <vt:lpstr>Использование атрибута “layout_anchor”</vt:lpstr>
      <vt:lpstr>Использование атрибута “layout_anchor”</vt:lpstr>
      <vt:lpstr>Использование атрибута “layout_anchor”</vt:lpstr>
      <vt:lpstr>Использование атрибута “layout_anchor”</vt:lpstr>
      <vt:lpstr>Использование атрибута “layout_anchor”</vt:lpstr>
      <vt:lpstr>Behavior</vt:lpstr>
      <vt:lpstr>Создание Behavior</vt:lpstr>
      <vt:lpstr>Подключение Behavior через xml</vt:lpstr>
      <vt:lpstr>Подключение Behavior через xml</vt:lpstr>
      <vt:lpstr>Подключение Behavior через код</vt:lpstr>
      <vt:lpstr>Автоматическое подключение Behavior</vt:lpstr>
      <vt:lpstr>Возможности Behavior</vt:lpstr>
      <vt:lpstr>Перехват касаний</vt:lpstr>
      <vt:lpstr>Перехват касаний</vt:lpstr>
      <vt:lpstr>Зависимости между View</vt:lpstr>
      <vt:lpstr>Зависимости между View</vt:lpstr>
      <vt:lpstr>Перехват nested scroll</vt:lpstr>
      <vt:lpstr>Перехват nested scroll</vt:lpstr>
      <vt:lpstr>Перехват nested scroll</vt:lpstr>
      <vt:lpstr>Перехват nested scroll</vt:lpstr>
      <vt:lpstr>Перехват nested scroll</vt:lpstr>
      <vt:lpstr>Доступные Behavior</vt:lpstr>
      <vt:lpstr>Устройство CoordinatorLayout</vt:lpstr>
      <vt:lpstr>Устройство CoordinatorLayout</vt:lpstr>
      <vt:lpstr>Устройство CoordinatorLayout</vt:lpstr>
      <vt:lpstr>Устройство CoordinatorLayout</vt:lpstr>
      <vt:lpstr>Выводы</vt:lpstr>
      <vt:lpstr>Спасибо за внимание!</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Разбираемся с CoordinatorLayout</dc:title>
  <cp:lastModifiedBy>пользователь Microsoft Office</cp:lastModifiedBy>
  <cp:revision>2</cp:revision>
  <dcterms:modified xsi:type="dcterms:W3CDTF">2016-11-18T16:05:42Z</dcterms:modified>
</cp:coreProperties>
</file>