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7.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8.xml.rels><?xml version="1.0" encoding="UTF-8" standalone="yes"?><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9.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standalone="yes"?><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1.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ph type="sldImg"/>
          </p:nvPr>
        </p:nvSpPr>
        <p:spPr>
          <a:prstGeom prst="rect">
            <a:avLst/>
          </a:prstGeom>
        </p:spPr>
        <p:txBody>
          <a:bodyPr/>
          <a:lstStyle/>
          <a:p>
            <a:pPr/>
          </a:p>
        </p:txBody>
      </p:sp>
      <p:sp>
        <p:nvSpPr>
          <p:cNvPr id="123" name="Shape 123"/>
          <p:cNvSpPr/>
          <p:nvPr>
            <p:ph type="body" sz="quarter" idx="1"/>
          </p:nvPr>
        </p:nvSpPr>
        <p:spPr>
          <a:prstGeom prst="rect">
            <a:avLst/>
          </a:prstGeom>
        </p:spPr>
        <p:txBody>
          <a:bodyPr/>
          <a:lstStyle/>
          <a:p>
            <a:pPr/>
            <a:r>
              <a:t>Всем привет, меня зовут Виктория Сулейманова. </a:t>
            </a:r>
          </a:p>
          <a:p>
            <a:pPr/>
            <a:r>
              <a:t>В Рамблере я являюсь ведущим разработчиком на проектах Чемпионат и Афиша-Рестораны.</a:t>
            </a:r>
          </a:p>
          <a:p>
            <a:pPr/>
            <a:r>
              <a:t>Сегодня я с вами хочу обсудить тестируемость кода, написанного с использованием библиотеки RxJava, так как реактивный стиль все сильней пронизывает критически важные участки кода наших программ, которые нуждаются в автоматизированном тестирование.</a:t>
            </a:r>
          </a:p>
          <a:p>
            <a:pPr/>
            <a:r>
              <a:t>Поднимите пожалуйста руки те кто использует эту библиотеку у себя в продакшн коде? А кто покрывает такой код юнит-тестами?</a:t>
            </a:r>
          </a:p>
          <a:p>
            <a:pPr/>
            <a:r>
              <a:t>Отлично, нам с вами тогда есть что обсудить, надеюсь что каждый найдет для себя в моем докладе что-то новое.</a:t>
            </a:r>
          </a:p>
          <a:p>
            <a:pPr/>
            <a:r>
              <a:t>Предлагаю для начала вспомнить за что мы так любим rxJava -&gt;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Shape 205"/>
          <p:cNvSpPr/>
          <p:nvPr>
            <p:ph type="sldImg"/>
          </p:nvPr>
        </p:nvSpPr>
        <p:spPr>
          <a:prstGeom prst="rect">
            <a:avLst/>
          </a:prstGeom>
        </p:spPr>
        <p:txBody>
          <a:bodyPr/>
          <a:lstStyle/>
          <a:p>
            <a:pPr/>
          </a:p>
        </p:txBody>
      </p:sp>
      <p:sp>
        <p:nvSpPr>
          <p:cNvPr id="206" name="Shape 206"/>
          <p:cNvSpPr/>
          <p:nvPr>
            <p:ph type="body" sz="quarter" idx="1"/>
          </p:nvPr>
        </p:nvSpPr>
        <p:spPr>
          <a:prstGeom prst="rect">
            <a:avLst/>
          </a:prstGeom>
        </p:spPr>
        <p:txBody>
          <a:bodyPr/>
          <a:lstStyle/>
          <a:p>
            <a:pPr/>
            <a:r>
              <a:t>TestSubscriber - представляет специальную реализацию класса Subscriber со встроенными полезными методами для целей тестирования</a:t>
            </a:r>
          </a:p>
          <a:p>
            <a:pPr/>
          </a:p>
          <a:p>
            <a:pPr/>
            <a:r>
              <a:t>Возьмем наш тестируемый метод  getSportLabels и подпишемся на него, используя TestSubscriber.</a:t>
            </a:r>
          </a:p>
          <a:p>
            <a:pPr/>
          </a:p>
          <a:p>
            <a:pPr/>
            <a:r>
              <a:t>Не забудем у testSubscriber вызвать метод awaitTerminalEvent для того чтобы заблокировать основной поток, пока мы не дождемся терминального состояния цепочки вычислений, и далее используя встроенные assert-ы testSubscriber проверим правильность результата вычислений.</a:t>
            </a:r>
          </a:p>
          <a:p>
            <a:pPr/>
          </a:p>
          <a:p>
            <a:pPr/>
            <a:r>
              <a:t>Тест теперь стал совсем наглядным, но что если наша цепочка вычислений не имеет терминального состояния?</a:t>
            </a:r>
          </a:p>
          <a:p>
            <a:pPr/>
          </a:p>
          <a:p>
            <a:pPr/>
            <a:r>
              <a:t>здесь нам на помощь прийдет еще один представитель тестовой среды TestScheduler -&gt;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Shape 212"/>
          <p:cNvSpPr/>
          <p:nvPr>
            <p:ph type="sldImg"/>
          </p:nvPr>
        </p:nvSpPr>
        <p:spPr>
          <a:prstGeom prst="rect">
            <a:avLst/>
          </a:prstGeom>
        </p:spPr>
        <p:txBody>
          <a:bodyPr/>
          <a:lstStyle/>
          <a:p>
            <a:pPr/>
          </a:p>
        </p:txBody>
      </p:sp>
      <p:sp>
        <p:nvSpPr>
          <p:cNvPr id="213" name="Shape 213"/>
          <p:cNvSpPr/>
          <p:nvPr>
            <p:ph type="body" sz="quarter" idx="1"/>
          </p:nvPr>
        </p:nvSpPr>
        <p:spPr>
          <a:prstGeom prst="rect">
            <a:avLst/>
          </a:prstGeom>
        </p:spPr>
        <p:txBody>
          <a:bodyPr/>
          <a:lstStyle/>
          <a:p>
            <a:pPr/>
            <a:r>
              <a:t>Давайте разберем следующий пример бесконечной цепочки вычислений.</a:t>
            </a:r>
          </a:p>
          <a:p>
            <a:pPr/>
            <a:r>
              <a:t>У нас есть метод, который с некоторой заданной периодичностью и на заданном планировщике потоков запрашивает сообщения с сервера.</a:t>
            </a:r>
          </a:p>
          <a:p>
            <a:pPr/>
          </a:p>
          <a:p>
            <a:pPr/>
            <a:r>
              <a:t>Мы хотим протестировать, что за 10 секунд с периодом в 1 секунду сообщения будут запрошены 10 раз.</a:t>
            </a:r>
          </a:p>
          <a:p>
            <a:pPr/>
            <a:r>
              <a:t>Для этого мы:</a:t>
            </a:r>
          </a:p>
          <a:p>
            <a:pPr marL="388055" indent="-388055">
              <a:buSzPct val="100000"/>
              <a:buAutoNum type="arabicParenR" startAt="1"/>
            </a:pPr>
            <a:r>
              <a:t>Предварительно замокали метод получения сообщений</a:t>
            </a:r>
          </a:p>
          <a:p>
            <a:pPr marL="388055" indent="-388055">
              <a:buSzPct val="100000"/>
              <a:buAutoNum type="arabicParenR" startAt="1"/>
            </a:pPr>
            <a:r>
              <a:t>Создали тестовый планировщик потоков</a:t>
            </a:r>
          </a:p>
          <a:p>
            <a:pPr/>
            <a:r>
              <a:t>3)  Задаем интервал равный 1 секунде и передаем в трестируемый метод тестовый планировщик</a:t>
            </a:r>
          </a:p>
          <a:p>
            <a:pPr/>
            <a:r>
              <a:t>4)  На тестовом планировщике эмулируем работу равную 10 секундам</a:t>
            </a:r>
          </a:p>
          <a:p>
            <a:pPr/>
            <a:r>
              <a:t>5)  Проверяем, что в onNext  пришел список сообщений с сервера 10 раз используя встроенный assert-ы testSubscriber</a:t>
            </a:r>
          </a:p>
          <a:p>
            <a:pPr/>
          </a:p>
          <a:p>
            <a:pPr/>
            <a:r>
              <a:t>Используя TestScheduler мы можем контролировать виртуальное время работы потока, в котором выполняется цепочка вычислений, что это значит? а это значит что наш тест не будет выполнятся 10 секунд, он будет выполняться ровно столько, сколько необходимо для того чтобы прогнать цепочку вычислений 10 раз, игнорируя задержки во времени, мы как будто переводим стрелки часов до нужного времени, вместо того, чтобы ждать. </a:t>
            </a:r>
          </a:p>
          <a:p>
            <a:pPr/>
          </a:p>
          <a:p>
            <a:pPr/>
            <a:r>
              <a:t>Рассмотрим методы TestScheduler, которые позволяют нам это делать -&gt;</a:t>
            </a:r>
          </a:p>
          <a:p>
            <a:pPr/>
          </a:p>
          <a:p>
            <a:pPr/>
          </a:p>
          <a:p>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5" name="Shape 245"/>
          <p:cNvSpPr/>
          <p:nvPr>
            <p:ph type="sldImg"/>
          </p:nvPr>
        </p:nvSpPr>
        <p:spPr>
          <a:prstGeom prst="rect">
            <a:avLst/>
          </a:prstGeom>
        </p:spPr>
        <p:txBody>
          <a:bodyPr/>
          <a:lstStyle/>
          <a:p>
            <a:pPr/>
          </a:p>
        </p:txBody>
      </p:sp>
      <p:sp>
        <p:nvSpPr>
          <p:cNvPr id="246" name="Shape 246"/>
          <p:cNvSpPr/>
          <p:nvPr>
            <p:ph type="body" sz="quarter" idx="1"/>
          </p:nvPr>
        </p:nvSpPr>
        <p:spPr>
          <a:prstGeom prst="rect">
            <a:avLst/>
          </a:prstGeom>
        </p:spPr>
        <p:txBody>
          <a:bodyPr/>
          <a:lstStyle/>
          <a:p>
            <a:pPr/>
            <a:r>
              <a:t>На экране представлена абстрактная временная шкала отправки сообщений подписчику, как мы видим первое сообщение отправляется немедленно, далее следует задержка в 20 секунд, а после еще одна задержка в 8 секунд.</a:t>
            </a:r>
          </a:p>
          <a:p>
            <a:pPr/>
          </a:p>
          <a:p>
            <a:pPr/>
            <a:r>
              <a:t>Теперь рассмотрим как методы TestSchedule будут отрабатывать на этой шкале.</a:t>
            </a:r>
          </a:p>
          <a:p>
            <a:pPr/>
          </a:p>
          <a:p>
            <a:pPr/>
            <a:r>
              <a:t>Первый метод triggerActions - выполнит только те вычисления которые запланированы немедленно, то есть без задержек</a:t>
            </a:r>
          </a:p>
          <a:p>
            <a:pPr/>
          </a:p>
          <a:p>
            <a:pPr/>
            <a:r>
              <a:t>advanceTimeTo выполнит все вычисления, которые, учитывая все промежутки временного ожидания, укладываются в обозначенное время.</a:t>
            </a:r>
          </a:p>
          <a:p>
            <a:pPr/>
          </a:p>
          <a:p>
            <a:pPr/>
            <a:r>
              <a:t>advanceTimeBy отработает аналогично advanceTimeTo, однако если мы снова вызовем</a:t>
            </a:r>
          </a:p>
          <a:p>
            <a:pPr/>
            <a:r>
              <a:t>advanceTimeBy, то виртуальное время на testScheduler не перепишется, а добавится к имеющимуся.</a:t>
            </a:r>
          </a:p>
          <a:p>
            <a:pPr/>
          </a:p>
          <a:p>
            <a:pPr/>
            <a:r>
              <a:t>Предлагаю рассмотреть реальный пример теста с использованием TestScheduler -&gt;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5" name="Shape 255"/>
          <p:cNvSpPr/>
          <p:nvPr>
            <p:ph type="sldImg"/>
          </p:nvPr>
        </p:nvSpPr>
        <p:spPr>
          <a:prstGeom prst="rect">
            <a:avLst/>
          </a:prstGeom>
        </p:spPr>
        <p:txBody>
          <a:bodyPr/>
          <a:lstStyle/>
          <a:p>
            <a:pPr/>
          </a:p>
        </p:txBody>
      </p:sp>
      <p:sp>
        <p:nvSpPr>
          <p:cNvPr id="256" name="Shape 256"/>
          <p:cNvSpPr/>
          <p:nvPr>
            <p:ph type="body" sz="quarter" idx="1"/>
          </p:nvPr>
        </p:nvSpPr>
        <p:spPr>
          <a:prstGeom prst="rect">
            <a:avLst/>
          </a:prstGeom>
        </p:spPr>
        <p:txBody>
          <a:bodyPr/>
          <a:lstStyle/>
          <a:p>
            <a:pPr/>
            <a:r>
              <a:t>Не так давно у нас стояла задача грузить в статьи на Чемпионате врезы из социальных сетей.</a:t>
            </a:r>
          </a:p>
          <a:p>
            <a:pPr/>
            <a:r>
              <a:t>То есть мы сначала получаем статью с кучей блоков и какие-то из этих блоков являются врезами из той или иной соц сети, соответственно весь контент блока нужно загружать дополнительно после получения самой статьи.</a:t>
            </a:r>
          </a:p>
          <a:p>
            <a:pPr/>
            <a:r>
              <a:t>Врезов таких статье может быть достаточно много и все они могут быть из разных источников, а показать мы их хотим быстро, поэтому грузим параллельно, но не забываем соблюдать хронологический порядок. Сейчас я вам как раз покажу кусок кода, который этот хронологический порядок и тестирует -&gt;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1" name="Shape 261"/>
          <p:cNvSpPr/>
          <p:nvPr>
            <p:ph type="sldImg"/>
          </p:nvPr>
        </p:nvSpPr>
        <p:spPr>
          <a:prstGeom prst="rect">
            <a:avLst/>
          </a:prstGeom>
        </p:spPr>
        <p:txBody>
          <a:bodyPr/>
          <a:lstStyle/>
          <a:p>
            <a:pPr/>
          </a:p>
        </p:txBody>
      </p:sp>
      <p:sp>
        <p:nvSpPr>
          <p:cNvPr id="262" name="Shape 262"/>
          <p:cNvSpPr/>
          <p:nvPr>
            <p:ph type="body" sz="quarter" idx="1"/>
          </p:nvPr>
        </p:nvSpPr>
        <p:spPr>
          <a:prstGeom prst="rect">
            <a:avLst/>
          </a:prstGeom>
        </p:spPr>
        <p:txBody>
          <a:bodyPr/>
          <a:lstStyle/>
          <a:p>
            <a:pPr/>
            <a:r>
              <a:t>Как вы видите сначала мы мокаем нужные для теста методы репозитория, эмулируем используя delay разное время загрузки врезов и затем проверяем что последовательность блоков статьи после загрузки врезов эквивалента первоначальному порядку.</a:t>
            </a:r>
          </a:p>
          <a:p>
            <a:pPr/>
          </a:p>
          <a:p>
            <a:pPr/>
            <a:r>
              <a:t>Но помимо тестирования создаваемых нами Observable, появляется необходимость тестировать Subscriber-ы, которые мы бывают анонимные и именованные, для начала разберемся как тестировать, анонимный Subscriber -&gt;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9" name="Shape 269"/>
          <p:cNvSpPr/>
          <p:nvPr>
            <p:ph type="sldImg"/>
          </p:nvPr>
        </p:nvSpPr>
        <p:spPr>
          <a:prstGeom prst="rect">
            <a:avLst/>
          </a:prstGeom>
        </p:spPr>
        <p:txBody>
          <a:bodyPr/>
          <a:lstStyle/>
          <a:p>
            <a:pPr/>
          </a:p>
        </p:txBody>
      </p:sp>
      <p:sp>
        <p:nvSpPr>
          <p:cNvPr id="270" name="Shape 270"/>
          <p:cNvSpPr/>
          <p:nvPr>
            <p:ph type="body" sz="quarter" idx="1"/>
          </p:nvPr>
        </p:nvSpPr>
        <p:spPr>
          <a:prstGeom prst="rect">
            <a:avLst/>
          </a:prstGeom>
        </p:spPr>
        <p:txBody>
          <a:bodyPr/>
          <a:lstStyle/>
          <a:p>
            <a:pPr/>
            <a:r>
              <a:t>Есть класс SportPresenter, и нам необходимо протестировать метод loadSport, проверить что в определенных колбэках были вызваны ожидаемые методы view.</a:t>
            </a:r>
          </a:p>
          <a:p>
            <a:pPr/>
          </a:p>
          <a:p>
            <a:pPr/>
            <a:r>
              <a:t> Как в этом случае будет выглядеть тест -&gt;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5" name="Shape 275"/>
          <p:cNvSpPr/>
          <p:nvPr>
            <p:ph type="sldImg"/>
          </p:nvPr>
        </p:nvSpPr>
        <p:spPr>
          <a:prstGeom prst="rect">
            <a:avLst/>
          </a:prstGeom>
        </p:spPr>
        <p:txBody>
          <a:bodyPr/>
          <a:lstStyle/>
          <a:p>
            <a:pPr/>
          </a:p>
        </p:txBody>
      </p:sp>
      <p:sp>
        <p:nvSpPr>
          <p:cNvPr id="276" name="Shape 276"/>
          <p:cNvSpPr/>
          <p:nvPr>
            <p:ph type="body" sz="quarter" idx="1"/>
          </p:nvPr>
        </p:nvSpPr>
        <p:spPr>
          <a:prstGeom prst="rect">
            <a:avLst/>
          </a:prstGeom>
        </p:spPr>
        <p:txBody>
          <a:bodyPr/>
          <a:lstStyle/>
          <a:p>
            <a:pPr/>
            <a:r>
              <a:t>Мокнем метод интерактора нужным нам Observable и выполняем тестируемый метод и затем проверяем используя средства Mockito что у view действительно были вызваны только ожидаемые методы и больше никаких.</a:t>
            </a:r>
          </a:p>
          <a:p>
            <a:pPr/>
          </a:p>
          <a:p>
            <a:pPr/>
            <a:r>
              <a:t>А теперь представим что такой Subscriber мы используем в нескольких местах и для того чтобы не дублировать код мы вынесли его в отдельный класс и у нас получился - именованный Subscriber -&gt;</a:t>
            </a:r>
          </a:p>
          <a:p>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1" name="Shape 281"/>
          <p:cNvSpPr/>
          <p:nvPr>
            <p:ph type="sldImg"/>
          </p:nvPr>
        </p:nvSpPr>
        <p:spPr>
          <a:prstGeom prst="rect">
            <a:avLst/>
          </a:prstGeom>
        </p:spPr>
        <p:txBody>
          <a:bodyPr/>
          <a:lstStyle/>
          <a:p>
            <a:pPr/>
          </a:p>
        </p:txBody>
      </p:sp>
      <p:sp>
        <p:nvSpPr>
          <p:cNvPr id="282" name="Shape 282"/>
          <p:cNvSpPr/>
          <p:nvPr>
            <p:ph type="body" sz="quarter" idx="1"/>
          </p:nvPr>
        </p:nvSpPr>
        <p:spPr>
          <a:prstGeom prst="rect">
            <a:avLst/>
          </a:prstGeom>
        </p:spPr>
        <p:txBody>
          <a:bodyPr/>
          <a:lstStyle/>
          <a:p>
            <a:pPr/>
            <a:r>
              <a:t>Напишем для него тест, который проверяет что вызываются нужные методы у view в случае возникновения ошибки и тут нам поможет TestSubject -&gt;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7" name="Shape 287"/>
          <p:cNvSpPr/>
          <p:nvPr>
            <p:ph type="sldImg"/>
          </p:nvPr>
        </p:nvSpPr>
        <p:spPr>
          <a:prstGeom prst="rect">
            <a:avLst/>
          </a:prstGeom>
        </p:spPr>
        <p:txBody>
          <a:bodyPr/>
          <a:lstStyle/>
          <a:p>
            <a:pPr/>
          </a:p>
        </p:txBody>
      </p:sp>
      <p:sp>
        <p:nvSpPr>
          <p:cNvPr id="288" name="Shape 288"/>
          <p:cNvSpPr/>
          <p:nvPr>
            <p:ph type="body" sz="quarter" idx="1"/>
          </p:nvPr>
        </p:nvSpPr>
        <p:spPr>
          <a:prstGeom prst="rect">
            <a:avLst/>
          </a:prstGeom>
        </p:spPr>
        <p:txBody>
          <a:bodyPr/>
          <a:lstStyle/>
          <a:p>
            <a:pPr/>
            <a:r>
              <a:t>Subject - это и Observable и его подписчик вместе, создан для того чтобы скрестить реактивный и императивный мир, subjects бывают разных типов, сегодня поговорим на мой взгляд о самом полезном.</a:t>
            </a:r>
          </a:p>
          <a:p>
            <a:pPr/>
            <a:r>
              <a:t>TestSubject - работает на TestScheduler, что позволяет точно определять время уведомлений подписчикам с использованием относительного виртуального времени</a:t>
            </a:r>
          </a:p>
          <a:p>
            <a:pPr/>
          </a:p>
          <a:p>
            <a:pPr/>
            <a:r>
              <a:t>Мы создаем TestSubject, подписываемся на него тем именованным Subscriber, который хотим протестировать и посылаем сообщение об ошибке. Далее не забываем активировать TestScheduler и снова используя mockito проверяем, что поведение view на ошибку соответствует нашим ожиданиям.</a:t>
            </a:r>
          </a:p>
          <a:p>
            <a:pPr/>
          </a:p>
          <a:p>
            <a:pPr/>
            <a:r>
              <a:t>О тестировании тут наверно все, но на закусочку я хочу вам немного рассказать о RxPlugins -&gt;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6" name="Shape 296"/>
          <p:cNvSpPr/>
          <p:nvPr>
            <p:ph type="sldImg"/>
          </p:nvPr>
        </p:nvSpPr>
        <p:spPr>
          <a:prstGeom prst="rect">
            <a:avLst/>
          </a:prstGeom>
        </p:spPr>
        <p:txBody>
          <a:bodyPr/>
          <a:lstStyle/>
          <a:p>
            <a:pPr/>
          </a:p>
        </p:txBody>
      </p:sp>
      <p:sp>
        <p:nvSpPr>
          <p:cNvPr id="297" name="Shape 297"/>
          <p:cNvSpPr/>
          <p:nvPr>
            <p:ph type="body" sz="quarter" idx="1"/>
          </p:nvPr>
        </p:nvSpPr>
        <p:spPr>
          <a:prstGeom prst="rect">
            <a:avLst/>
          </a:prstGeom>
        </p:spPr>
        <p:txBody>
          <a:bodyPr/>
          <a:lstStyle/>
          <a:p>
            <a:pPr/>
            <a:r>
              <a:t>Как мы видим слева, сначала регестрируется событие на срабатывание create у Observable,</a:t>
            </a:r>
          </a:p>
          <a:p>
            <a:pPr/>
            <a:r>
              <a:t>и позже мы выполняем некий Observable - каждый раз при создании нового Observable  в цепочке вычислений должна срабатывать переданная нами функция и писаться лог. По окончанию выполнения Observable восстанавливаются дефолтные настройки.</a:t>
            </a:r>
          </a:p>
          <a:p>
            <a:pPr/>
          </a:p>
          <a:p>
            <a:pPr/>
            <a:r>
              <a:t>Давайте посмотрим что получилось в логе, вывод вполне ожидаемый, учитывая небольшую сложность нашего Observable.</a:t>
            </a:r>
          </a:p>
          <a:p>
            <a:pPr/>
          </a:p>
          <a:p>
            <a:pPr/>
            <a:r>
              <a:t>Давайте теперь посмотрим как можно подменять стандартные планировщики потоков -&gt;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ph type="sldImg"/>
          </p:nvPr>
        </p:nvSpPr>
        <p:spPr>
          <a:prstGeom prst="rect">
            <a:avLst/>
          </a:prstGeom>
        </p:spPr>
        <p:txBody>
          <a:bodyPr/>
          <a:lstStyle/>
          <a:p>
            <a:pPr/>
          </a:p>
        </p:txBody>
      </p:sp>
      <p:sp>
        <p:nvSpPr>
          <p:cNvPr id="140" name="Shape 140"/>
          <p:cNvSpPr/>
          <p:nvPr>
            <p:ph type="body" sz="quarter" idx="1"/>
          </p:nvPr>
        </p:nvSpPr>
        <p:spPr>
          <a:prstGeom prst="rect">
            <a:avLst/>
          </a:prstGeom>
        </p:spPr>
        <p:txBody>
          <a:bodyPr/>
          <a:lstStyle/>
          <a:p>
            <a:pPr/>
            <a:r>
              <a:t>Observable. Думаю каждый из вас начинал свое знакомство с реактивным программированием на Java с этого класса. Именно этот класс позволяет нам в декларативном стиле описывать работу над потоком данных. Используя уже готовые операторы из библиотеки rxJava мы строим свой Observable куда помещаем порой достаточно сложную логику вычислений. Операторы легко комбинируются, добавляются и удаляются. </a:t>
            </a:r>
          </a:p>
          <a:p>
            <a:pPr/>
            <a:r>
              <a:t>Все вычисления описанные в Observable имеют отложенный характер и начинают свое выполнение только когда на него кто-то подписался, используя метод subscribe -&gt;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5" name="Shape 305"/>
          <p:cNvSpPr/>
          <p:nvPr>
            <p:ph type="sldImg"/>
          </p:nvPr>
        </p:nvSpPr>
        <p:spPr>
          <a:prstGeom prst="rect">
            <a:avLst/>
          </a:prstGeom>
        </p:spPr>
        <p:txBody>
          <a:bodyPr/>
          <a:lstStyle/>
          <a:p>
            <a:pPr/>
          </a:p>
        </p:txBody>
      </p:sp>
      <p:sp>
        <p:nvSpPr>
          <p:cNvPr id="306" name="Shape 306"/>
          <p:cNvSpPr/>
          <p:nvPr>
            <p:ph type="body" sz="quarter" idx="1"/>
          </p:nvPr>
        </p:nvSpPr>
        <p:spPr>
          <a:prstGeom prst="rect">
            <a:avLst/>
          </a:prstGeom>
        </p:spPr>
        <p:txBody>
          <a:bodyPr/>
          <a:lstStyle/>
          <a:p>
            <a:pPr/>
            <a:r>
              <a:t>Для подмены стандартных планировщиков потоков предоставляемых библиотекой rxJava существуют специальные сеттеры, как видно на слайде мы подменили планировщик io на immediate, давайте посмотрим на результат исполнения, как мы видим Observable  выполнился в текущем потоке, это может быть удобным для написания тестов.</a:t>
            </a:r>
          </a:p>
          <a:p>
            <a:pPr/>
          </a:p>
          <a:p>
            <a:pPr/>
            <a:r>
              <a:t>Ну вот пожалуй и все, давайте пройдемся по выводам сегодняшнего доклада -&gt;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1" name="Shape 311"/>
          <p:cNvSpPr/>
          <p:nvPr>
            <p:ph type="sldImg"/>
          </p:nvPr>
        </p:nvSpPr>
        <p:spPr>
          <a:prstGeom prst="rect">
            <a:avLst/>
          </a:prstGeom>
        </p:spPr>
        <p:txBody>
          <a:bodyPr/>
          <a:lstStyle/>
          <a:p>
            <a:pPr/>
          </a:p>
        </p:txBody>
      </p:sp>
      <p:sp>
        <p:nvSpPr>
          <p:cNvPr id="312" name="Shape 312"/>
          <p:cNvSpPr/>
          <p:nvPr>
            <p:ph type="body" sz="quarter" idx="1"/>
          </p:nvPr>
        </p:nvSpPr>
        <p:spPr>
          <a:prstGeom prst="rect">
            <a:avLst/>
          </a:prstGeom>
        </p:spPr>
        <p:txBody>
          <a:bodyPr/>
          <a:lstStyle/>
          <a:p>
            <a:pPr/>
            <a:r>
              <a:t>Как мы сегодня выяснили, код с использованием rxJava вполне поддается тестированию.</a:t>
            </a:r>
          </a:p>
          <a:p>
            <a:pPr/>
            <a:r>
              <a:t>При написании тестов нужно помнить о том, что где то возможно переключаются планировщики потоков</a:t>
            </a:r>
          </a:p>
          <a:p>
            <a:pPr/>
            <a:r>
              <a:t>Классы помощники TestSubscriber, TestScheduler и  TestSubject делают написание юнит-тестов еще проще.</a:t>
            </a:r>
          </a:p>
          <a:p>
            <a:pPr/>
            <a:r>
              <a:t>Спасибо за внимание, готова ответить на ваши вопросы.</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sldImg"/>
          </p:nvPr>
        </p:nvSpPr>
        <p:spPr>
          <a:prstGeom prst="rect">
            <a:avLst/>
          </a:prstGeom>
        </p:spPr>
        <p:txBody>
          <a:bodyPr/>
          <a:lstStyle/>
          <a:p>
            <a:pPr/>
          </a:p>
        </p:txBody>
      </p:sp>
      <p:sp>
        <p:nvSpPr>
          <p:cNvPr id="149" name="Shape 149"/>
          <p:cNvSpPr/>
          <p:nvPr>
            <p:ph type="body" sz="quarter" idx="1"/>
          </p:nvPr>
        </p:nvSpPr>
        <p:spPr>
          <a:prstGeom prst="rect">
            <a:avLst/>
          </a:prstGeom>
        </p:spPr>
        <p:txBody>
          <a:bodyPr/>
          <a:lstStyle/>
          <a:p>
            <a:pPr/>
            <a:r>
              <a:t>Такая комбинация в свою очередь реализует шаблон Наблюдатель, где Observable является генератором потока событий. Подписаться на Observable  можно используя одну из множества перегрузок метода subscribe, но самым каноничным примером является перегрузка использующая в качестве параметра экземпляр класса Subscriber -&gt;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Shape 160"/>
          <p:cNvSpPr/>
          <p:nvPr>
            <p:ph type="sldImg"/>
          </p:nvPr>
        </p:nvSpPr>
        <p:spPr>
          <a:prstGeom prst="rect">
            <a:avLst/>
          </a:prstGeom>
        </p:spPr>
        <p:txBody>
          <a:bodyPr/>
          <a:lstStyle/>
          <a:p>
            <a:pPr/>
          </a:p>
        </p:txBody>
      </p:sp>
      <p:sp>
        <p:nvSpPr>
          <p:cNvPr id="161" name="Shape 161"/>
          <p:cNvSpPr/>
          <p:nvPr>
            <p:ph type="body" sz="quarter" idx="1"/>
          </p:nvPr>
        </p:nvSpPr>
        <p:spPr>
          <a:prstGeom prst="rect">
            <a:avLst/>
          </a:prstGeom>
        </p:spPr>
        <p:txBody>
          <a:bodyPr/>
          <a:lstStyle/>
          <a:p>
            <a:pPr/>
            <a:r>
              <a:t>Subscriber описывает процесс доставки данных, а если говорить в терминах языка Java, то Subscriber является абстрактным классом и реализует 2 интерфейса Observer и Subscription.</a:t>
            </a:r>
          </a:p>
          <a:p>
            <a:pPr/>
          </a:p>
          <a:p>
            <a:pPr/>
            <a:r>
              <a:t>Интерфейс Observer содержит три метода onCompleted, onError и onNext, первые два из которых являются терминальными состояниями для цепочки вычислений, и одним из них может быть вызван не больше одного раза. Метод onNext используется для отправки и обработки сообщений представленных Java  классом и таких сообщений может быть от 0 до бесконечности.</a:t>
            </a:r>
          </a:p>
          <a:p>
            <a:pPr/>
            <a:r>
              <a:t>Observer описывает основной контракт rxJava, подробней о нем вы сможете ознакомится по ссылке в правом нижнем углу.</a:t>
            </a:r>
          </a:p>
          <a:p>
            <a:pPr/>
          </a:p>
          <a:p>
            <a:pPr/>
            <a:r>
              <a:t>Subscribtion необходим для того, чтобы иметь возможность из вне отписаться, освободив связанные ресурсы, а так же прекратить досрочно цепочку вычислений.</a:t>
            </a:r>
          </a:p>
          <a:p>
            <a:pPr/>
            <a:r>
              <a:t>Subscriber реализует методы интереса  Subscribtion и отписывается от нее после терминального состояния.</a:t>
            </a:r>
          </a:p>
          <a:p>
            <a:pPr/>
          </a:p>
          <a:p>
            <a:pPr/>
            <a:r>
              <a:t>Рассмотрев основную концепцию библиотеки rxJava хочется упомянуть еще об одной чудесной возможности данной библиотеки, которая для многих я думаю, стала решающей при выборе данного инструмента. -&gt;</a:t>
            </a:r>
          </a:p>
          <a:p>
            <a:pPr/>
            <a:r>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Shape 172"/>
          <p:cNvSpPr/>
          <p:nvPr>
            <p:ph type="sldImg"/>
          </p:nvPr>
        </p:nvSpPr>
        <p:spPr>
          <a:prstGeom prst="rect">
            <a:avLst/>
          </a:prstGeom>
        </p:spPr>
        <p:txBody>
          <a:bodyPr/>
          <a:lstStyle/>
          <a:p>
            <a:pPr/>
          </a:p>
        </p:txBody>
      </p:sp>
      <p:sp>
        <p:nvSpPr>
          <p:cNvPr id="173" name="Shape 173"/>
          <p:cNvSpPr/>
          <p:nvPr>
            <p:ph type="body" sz="quarter" idx="1"/>
          </p:nvPr>
        </p:nvSpPr>
        <p:spPr>
          <a:prstGeom prst="rect">
            <a:avLst/>
          </a:prstGeom>
        </p:spPr>
        <p:txBody>
          <a:bodyPr/>
          <a:lstStyle/>
          <a:p>
            <a:pPr/>
            <a:r>
              <a:t>subscribeOn и observeOn - методы которые нам позволяют с легкостью манипулировать планировщиками потоков, тем самым решать сложные вопросы асинхронности и параллелизма вычислений.</a:t>
            </a:r>
          </a:p>
          <a:p>
            <a:pPr/>
          </a:p>
          <a:p>
            <a:pPr/>
            <a:r>
              <a:t>Предлагаю рассмотреть на примере их работу. На экране представлен код, который осуществляет загрузку списка видов спорта с сервера, далее осуществляет фильтрацию, сортировку и преобразование списка видов спорта в последовательность их названий.</a:t>
            </a:r>
          </a:p>
          <a:p>
            <a:pPr/>
          </a:p>
          <a:p>
            <a:pPr/>
            <a:r>
              <a:t>Как вы можете заметить, помимо операторов преобразования, я здесь использую subscribeOn  и observeOn. </a:t>
            </a:r>
          </a:p>
          <a:p>
            <a:pPr/>
          </a:p>
          <a:p>
            <a:pPr/>
            <a:r>
              <a:t>Обратим внимание на subscribeOn, в который я передаю планировщик потоков io.</a:t>
            </a:r>
            <a:r>
              <a:rPr b="1"/>
              <a:t> </a:t>
            </a:r>
            <a:r>
              <a:t>subscribeOn указывает на каком планировщике необходимо начать выполнение цепочки вычислений, а цепочка вычислений, как мы видим начинается с загрузки данных с сервера и очевидно, что осуществлять запрос на сервер нужно не в главном потоке, а если бы subscribeOn не был использован, то уверяю, так бы и произошло.</a:t>
            </a:r>
          </a:p>
          <a:p>
            <a:pPr/>
            <a:r>
              <a:t> </a:t>
            </a:r>
          </a:p>
          <a:p>
            <a:pPr/>
            <a:r>
              <a:t>Планировщик из subscribeOn актуален до первого observeOn, используя который я после загрузки данных сервера меняю планировщик на более подходящий для реализации преобразований над списком полученных данных.</a:t>
            </a:r>
          </a:p>
          <a:p>
            <a:pPr/>
          </a:p>
          <a:p>
            <a:pPr/>
            <a:r>
              <a:t>Методов observeOn - может быть сколько угодно, это позволяет регулировать смену планировщиков в цепочке вызовов, поэтому после окончания всех преобразований, я снова меняю планировщик, чтобы вывести результат на какое-то средство вывода.</a:t>
            </a:r>
          </a:p>
          <a:p>
            <a:pPr/>
          </a:p>
          <a:p>
            <a:pPr/>
            <a:r>
              <a:t>Вспомнив об основных плюшках rxJava, перейдем к написанию тестов. Протестируем этот метод, но для начала приведем его в контексте интерактора -&gt;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8" name="Shape 178"/>
          <p:cNvSpPr/>
          <p:nvPr>
            <p:ph type="sldImg"/>
          </p:nvPr>
        </p:nvSpPr>
        <p:spPr>
          <a:prstGeom prst="rect">
            <a:avLst/>
          </a:prstGeom>
        </p:spPr>
        <p:txBody>
          <a:bodyPr/>
          <a:lstStyle/>
          <a:p>
            <a:pPr/>
          </a:p>
        </p:txBody>
      </p:sp>
      <p:sp>
        <p:nvSpPr>
          <p:cNvPr id="179" name="Shape 179"/>
          <p:cNvSpPr/>
          <p:nvPr>
            <p:ph type="body" sz="quarter" idx="1"/>
          </p:nvPr>
        </p:nvSpPr>
        <p:spPr>
          <a:prstGeom prst="rect">
            <a:avLst/>
          </a:prstGeom>
        </p:spPr>
        <p:txBody>
          <a:bodyPr/>
          <a:lstStyle/>
          <a:p>
            <a:pPr/>
            <a:r>
              <a:t>Как вы можете видеть теперь ранее разобранный кусок кода является реализацией метода getSportLabels класса SportInteractor, его то мы и будем тестировать.</a:t>
            </a:r>
          </a:p>
          <a:p>
            <a:pPr/>
          </a:p>
          <a:p>
            <a:pPr/>
            <a:r>
              <a:t>При запуске юнит-теста в тестовой среде не хочется грузить реальные данные с удаленного сервера, поэтому подменим реализацию метода loadSports класса SportProvider</a:t>
            </a:r>
          </a:p>
          <a:p>
            <a:pPr/>
          </a:p>
          <a:p>
            <a:pPr/>
            <a:r>
              <a:t>-&gt; Mockito</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Shape 185"/>
          <p:cNvSpPr/>
          <p:nvPr>
            <p:ph type="sldImg"/>
          </p:nvPr>
        </p:nvSpPr>
        <p:spPr>
          <a:prstGeom prst="rect">
            <a:avLst/>
          </a:prstGeom>
        </p:spPr>
        <p:txBody>
          <a:bodyPr/>
          <a:lstStyle/>
          <a:p>
            <a:pPr/>
          </a:p>
        </p:txBody>
      </p:sp>
      <p:sp>
        <p:nvSpPr>
          <p:cNvPr id="186" name="Shape 186"/>
          <p:cNvSpPr/>
          <p:nvPr>
            <p:ph type="body" sz="quarter" idx="1"/>
          </p:nvPr>
        </p:nvSpPr>
        <p:spPr>
          <a:prstGeom prst="rect">
            <a:avLst/>
          </a:prstGeom>
        </p:spPr>
        <p:txBody>
          <a:bodyPr/>
          <a:lstStyle/>
          <a:p>
            <a:pPr/>
            <a:r>
              <a:t>Я надеюсь все в этой аудитории знакомы с Mockito, так как на работе с этой библиотекой я останавливаться не буду.</a:t>
            </a:r>
          </a:p>
          <a:p>
            <a:pPr/>
            <a:r>
              <a:t>На экране приведен код создания фейковой реализации интерфейса SportProvider, который передается в объект класса SportInteractor, который мы будем тестировать. Ниже мы переопределяем поведение метода провайдера loadSports, который теперь нам возвращает список из трех видов спорта, где только 2 являются активными, фильтрация происходит по этому критерию. А сортируются объекты по рейтингу в порядке возрастания.</a:t>
            </a:r>
          </a:p>
          <a:p>
            <a:pPr/>
          </a:p>
          <a:p>
            <a:pPr/>
            <a:r>
              <a:t>И так тестовая среда настроена пора написать тест на метод интерактора. -&gt;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Shape 193"/>
          <p:cNvSpPr/>
          <p:nvPr>
            <p:ph type="sldImg"/>
          </p:nvPr>
        </p:nvSpPr>
        <p:spPr>
          <a:prstGeom prst="rect">
            <a:avLst/>
          </a:prstGeom>
        </p:spPr>
        <p:txBody>
          <a:bodyPr/>
          <a:lstStyle/>
          <a:p>
            <a:pPr/>
          </a:p>
        </p:txBody>
      </p:sp>
      <p:sp>
        <p:nvSpPr>
          <p:cNvPr id="194" name="Shape 194"/>
          <p:cNvSpPr/>
          <p:nvPr>
            <p:ph type="body" sz="quarter" idx="1"/>
          </p:nvPr>
        </p:nvSpPr>
        <p:spPr>
          <a:prstGeom prst="rect">
            <a:avLst/>
          </a:prstGeom>
        </p:spPr>
        <p:txBody>
          <a:bodyPr/>
          <a:lstStyle/>
          <a:p>
            <a:pPr/>
            <a:r>
              <a:t>Тестируемый нами метод getSportLabels возвращает Observable, а чтобы запустить на выполнение всю закодированную там логику, необходимо на Observable подписаться, что мы и делаем, а в соответсвующих коллбэках выполняем проверки на корректность полученного результата, используя ассерты junit. </a:t>
            </a:r>
          </a:p>
          <a:p>
            <a:pPr/>
            <a:r>
              <a:t>Вроде как выглядит все корректно и если запустить тест, он будет пройден.</a:t>
            </a:r>
          </a:p>
          <a:p>
            <a:pPr/>
            <a:r>
              <a:t>Но гарантирует ли это правильно написанный код логики?</a:t>
            </a:r>
          </a:p>
          <a:p>
            <a:pPr/>
            <a:r>
              <a:t>Если поставить точки останова на проверках и запустить тест в режиме debug, то мы заметим что не в один breakpoint мы не попадем. А значит результаты вычислений проверены не были.</a:t>
            </a:r>
          </a:p>
          <a:p>
            <a:pPr/>
          </a:p>
          <a:p>
            <a:pPr/>
            <a:r>
              <a:t>Почему так произошло?</a:t>
            </a:r>
          </a:p>
          <a:p>
            <a:pPr/>
            <a:r>
              <a:t>Дело все в subsribeOn и observeOn, как вы помните мы входе вычислений переключаем планировщики потоков, а тест выполняется в своем потоке и завершается не дождавшись коллбеков в подписчике.</a:t>
            </a:r>
          </a:p>
          <a:p>
            <a:pPr/>
          </a:p>
          <a:p>
            <a:pPr/>
            <a:r>
              <a:t>что делать? самый первый вариант пришедший в мою голову такой :) </a:t>
            </a:r>
          </a:p>
          <a:p>
            <a:pPr/>
            <a:r>
              <a:t>Так действительно отработают все проверки и тесту можно будет верить, ну а что если я не угадала и секунды не хватит? да и вообще не умели мы правда хотим, чтобы каждый юнит тест выполнялся секунду?</a:t>
            </a:r>
          </a:p>
          <a:p>
            <a:pPr/>
          </a:p>
          <a:p>
            <a:pPr/>
            <a:r>
              <a:t>Одним из вариантов решения возникшей проблемы является BlockingObservable -&gt;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9" name="Shape 199"/>
          <p:cNvSpPr/>
          <p:nvPr>
            <p:ph type="sldImg"/>
          </p:nvPr>
        </p:nvSpPr>
        <p:spPr>
          <a:prstGeom prst="rect">
            <a:avLst/>
          </a:prstGeom>
        </p:spPr>
        <p:txBody>
          <a:bodyPr/>
          <a:lstStyle/>
          <a:p>
            <a:pPr/>
          </a:p>
        </p:txBody>
      </p:sp>
      <p:sp>
        <p:nvSpPr>
          <p:cNvPr id="200" name="Shape 200"/>
          <p:cNvSpPr/>
          <p:nvPr>
            <p:ph type="body" sz="quarter" idx="1"/>
          </p:nvPr>
        </p:nvSpPr>
        <p:spPr>
          <a:prstGeom prst="rect">
            <a:avLst/>
          </a:prstGeom>
        </p:spPr>
        <p:txBody>
          <a:bodyPr/>
          <a:lstStyle/>
          <a:p>
            <a:pPr/>
            <a:r>
              <a:t>BlockingObservable - можно получить вызвав метод у Observable - toBlocking(), тем самы вы запустите на исполнение цепочку вычислений инкапсулираную в Observable и заблокируете основной поток, чтобы дождаться ее окончания. </a:t>
            </a:r>
          </a:p>
          <a:p>
            <a:pPr/>
            <a:r>
              <a:t>Результаты вычислений находятся внутри BlockingObservable и доступны с помощью ряда методов: first, last, а я в своем примере использую getIterator, который возвращает как Iterator всю последованность отправленных сообщений.</a:t>
            </a:r>
          </a:p>
          <a:p>
            <a:pPr/>
          </a:p>
          <a:p>
            <a:pPr/>
            <a:r>
              <a:t>Преобразовав итератор в лист я с помощью стандартных junit asserts проверяю корректность отработанного метода.</a:t>
            </a:r>
          </a:p>
          <a:p>
            <a:pPr/>
          </a:p>
          <a:p>
            <a:pPr/>
            <a:r>
              <a:t>небольшая ремарка: в документации к BlockingObservable сказано, что этот класс может быть полезен для тестирования и демонстрационных целей, но, как правило, не подходит для кода в продавшее и если вы все же обнаружили этот класс в своем продакшн коде - это обычно признак того, что вы должны пересмотреть свой дизайн.</a:t>
            </a:r>
          </a:p>
          <a:p>
            <a:pPr/>
          </a:p>
          <a:p>
            <a:pPr/>
            <a:r>
              <a:t>И так, наш тест стал выглядеть гораздо лучше, но как в этом случае наглядно проверить, что вызвался onComplite() или onError()?</a:t>
            </a:r>
          </a:p>
          <a:p>
            <a:pPr/>
          </a:p>
          <a:p>
            <a:pPr/>
            <a:r>
              <a:t>Думаю, пришло самое время рассказать про TestSubscriber -&gt;</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Заголовок и подзаголовок">
    <p:spTree>
      <p:nvGrpSpPr>
        <p:cNvPr id="1" name=""/>
        <p:cNvGrpSpPr/>
        <p:nvPr/>
      </p:nvGrpSpPr>
      <p:grpSpPr>
        <a:xfrm>
          <a:off x="0" y="0"/>
          <a:ext cx="0" cy="0"/>
          <a:chOff x="0" y="0"/>
          <a:chExt cx="0" cy="0"/>
        </a:xfrm>
      </p:grpSpPr>
      <p:sp>
        <p:nvSpPr>
          <p:cNvPr id="11" name="Shape 11"/>
          <p:cNvSpPr/>
          <p:nvPr>
            <p:ph type="title"/>
          </p:nvPr>
        </p:nvSpPr>
        <p:spPr>
          <a:xfrm>
            <a:off x="4833937" y="2303859"/>
            <a:ext cx="14716126" cy="4643438"/>
          </a:xfrm>
          <a:prstGeom prst="rect">
            <a:avLst/>
          </a:prstGeom>
        </p:spPr>
        <p:txBody>
          <a:bodyPr anchor="b"/>
          <a:lstStyle/>
          <a:p>
            <a:pPr/>
            <a:r>
              <a:t>Текст заголовка</a:t>
            </a:r>
          </a:p>
        </p:txBody>
      </p:sp>
      <p:sp>
        <p:nvSpPr>
          <p:cNvPr id="12" name="Shape 12"/>
          <p:cNvSpPr/>
          <p:nvPr>
            <p:ph type="body" sz="quarter" idx="1"/>
          </p:nvPr>
        </p:nvSpPr>
        <p:spPr>
          <a:xfrm>
            <a:off x="4833937" y="7072312"/>
            <a:ext cx="14716126" cy="1589485"/>
          </a:xfrm>
          <a:prstGeom prst="rect">
            <a:avLst/>
          </a:prstGeom>
        </p:spPr>
        <p:txBody>
          <a:bodyPr anchor="t"/>
          <a:lstStyle>
            <a:lvl1pPr marL="0" indent="0">
              <a:buSzTx/>
              <a:buNone/>
              <a:defRPr sz="4400"/>
            </a:lvl1pPr>
            <a:lvl2pPr marL="0" indent="228600">
              <a:buSzTx/>
              <a:buNone/>
              <a:defRPr sz="4400"/>
            </a:lvl2pPr>
            <a:lvl3pPr marL="0" indent="457200">
              <a:buSzTx/>
              <a:buNone/>
              <a:defRPr sz="4400"/>
            </a:lvl3pPr>
            <a:lvl4pPr marL="0" indent="685800">
              <a:buSzTx/>
              <a:buNone/>
              <a:defRPr sz="4400"/>
            </a:lvl4pPr>
            <a:lvl5pPr marL="0" indent="914400">
              <a:buSzTx/>
              <a:buNone/>
              <a:defRPr sz="4400"/>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Цитата">
    <p:spTree>
      <p:nvGrpSpPr>
        <p:cNvPr id="1" name=""/>
        <p:cNvGrpSpPr/>
        <p:nvPr/>
      </p:nvGrpSpPr>
      <p:grpSpPr>
        <a:xfrm>
          <a:off x="0" y="0"/>
          <a:ext cx="0" cy="0"/>
          <a:chOff x="0" y="0"/>
          <a:chExt cx="0" cy="0"/>
        </a:xfrm>
      </p:grpSpPr>
      <p:sp>
        <p:nvSpPr>
          <p:cNvPr id="93" name="Shape 93"/>
          <p:cNvSpPr/>
          <p:nvPr>
            <p:ph type="body" sz="quarter" idx="13"/>
          </p:nvPr>
        </p:nvSpPr>
        <p:spPr>
          <a:xfrm>
            <a:off x="4833937" y="8947546"/>
            <a:ext cx="14716126" cy="660798"/>
          </a:xfrm>
          <a:prstGeom prst="rect">
            <a:avLst/>
          </a:prstGeom>
        </p:spPr>
        <p:txBody>
          <a:bodyPr anchor="t">
            <a:spAutoFit/>
          </a:bodyPr>
          <a:lstStyle>
            <a:lvl1pPr marL="0" indent="0">
              <a:buSzTx/>
              <a:buNone/>
              <a:defRPr sz="3200">
                <a:latin typeface="Helvetica"/>
                <a:ea typeface="Helvetica"/>
                <a:cs typeface="Helvetica"/>
                <a:sym typeface="Helvetica"/>
              </a:defRPr>
            </a:lvl1pPr>
          </a:lstStyle>
          <a:p>
            <a:pPr/>
            <a:r>
              <a:t>–Иван Арсентьев</a:t>
            </a:r>
          </a:p>
        </p:txBody>
      </p:sp>
      <p:sp>
        <p:nvSpPr>
          <p:cNvPr id="94" name="Shape 94"/>
          <p:cNvSpPr/>
          <p:nvPr>
            <p:ph type="body" sz="quarter" idx="14"/>
          </p:nvPr>
        </p:nvSpPr>
        <p:spPr>
          <a:xfrm>
            <a:off x="4833937" y="6000353"/>
            <a:ext cx="14716126" cy="965201"/>
          </a:xfrm>
          <a:prstGeom prst="rect">
            <a:avLst/>
          </a:prstGeom>
        </p:spPr>
        <p:txBody>
          <a:bodyPr>
            <a:spAutoFit/>
          </a:bodyPr>
          <a:lstStyle>
            <a:lvl1pPr marL="0" indent="0">
              <a:buSzTx/>
              <a:buNone/>
              <a:defRPr sz="5200"/>
            </a:lvl1pPr>
          </a:lstStyle>
          <a:p>
            <a:pPr/>
            <a:r>
              <a:t>«Место ввода цитаты».</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Фото">
    <p:spTree>
      <p:nvGrpSpPr>
        <p:cNvPr id="1" name=""/>
        <p:cNvGrpSpPr/>
        <p:nvPr/>
      </p:nvGrpSpPr>
      <p:grpSpPr>
        <a:xfrm>
          <a:off x="0" y="0"/>
          <a:ext cx="0" cy="0"/>
          <a:chOff x="0" y="0"/>
          <a:chExt cx="0" cy="0"/>
        </a:xfrm>
      </p:grpSpPr>
      <p:sp>
        <p:nvSpPr>
          <p:cNvPr id="102" name="Shape 102"/>
          <p:cNvSpPr/>
          <p:nvPr>
            <p:ph type="pic" idx="13"/>
          </p:nvPr>
        </p:nvSpPr>
        <p:spPr>
          <a:xfrm>
            <a:off x="3048000" y="0"/>
            <a:ext cx="18288000" cy="137160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Пустой">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Фото — горизонтально">
    <p:spTree>
      <p:nvGrpSpPr>
        <p:cNvPr id="1" name=""/>
        <p:cNvGrpSpPr/>
        <p:nvPr/>
      </p:nvGrpSpPr>
      <p:grpSpPr>
        <a:xfrm>
          <a:off x="0" y="0"/>
          <a:ext cx="0" cy="0"/>
          <a:chOff x="0" y="0"/>
          <a:chExt cx="0" cy="0"/>
        </a:xfrm>
      </p:grpSpPr>
      <p:sp>
        <p:nvSpPr>
          <p:cNvPr id="20" name="Shape 20"/>
          <p:cNvSpPr/>
          <p:nvPr>
            <p:ph type="pic" sz="half" idx="13"/>
          </p:nvPr>
        </p:nvSpPr>
        <p:spPr>
          <a:xfrm>
            <a:off x="5307210" y="892968"/>
            <a:ext cx="13751720" cy="8322470"/>
          </a:xfrm>
          <a:prstGeom prst="rect">
            <a:avLst/>
          </a:prstGeom>
        </p:spPr>
        <p:txBody>
          <a:bodyPr lIns="91439" tIns="45719" rIns="91439" bIns="45719" anchor="t">
            <a:noAutofit/>
          </a:bodyPr>
          <a:lstStyle/>
          <a:p>
            <a:pPr/>
          </a:p>
        </p:txBody>
      </p:sp>
      <p:sp>
        <p:nvSpPr>
          <p:cNvPr id="21" name="Shape 21"/>
          <p:cNvSpPr/>
          <p:nvPr>
            <p:ph type="title"/>
          </p:nvPr>
        </p:nvSpPr>
        <p:spPr>
          <a:xfrm>
            <a:off x="4833937" y="9447609"/>
            <a:ext cx="14716126" cy="2000251"/>
          </a:xfrm>
          <a:prstGeom prst="rect">
            <a:avLst/>
          </a:prstGeom>
        </p:spPr>
        <p:txBody>
          <a:bodyPr anchor="b"/>
          <a:lstStyle/>
          <a:p>
            <a:pPr/>
            <a:r>
              <a:t>Текст заголовка</a:t>
            </a:r>
          </a:p>
        </p:txBody>
      </p:sp>
      <p:sp>
        <p:nvSpPr>
          <p:cNvPr id="22" name="Shape 22"/>
          <p:cNvSpPr/>
          <p:nvPr>
            <p:ph type="body" sz="quarter" idx="1"/>
          </p:nvPr>
        </p:nvSpPr>
        <p:spPr>
          <a:xfrm>
            <a:off x="4833937" y="11519296"/>
            <a:ext cx="14716126" cy="1589486"/>
          </a:xfrm>
          <a:prstGeom prst="rect">
            <a:avLst/>
          </a:prstGeom>
        </p:spPr>
        <p:txBody>
          <a:bodyPr anchor="t"/>
          <a:lstStyle>
            <a:lvl1pPr marL="0" indent="0">
              <a:buSzTx/>
              <a:buNone/>
              <a:defRPr sz="4400"/>
            </a:lvl1pPr>
            <a:lvl2pPr marL="0" indent="228600">
              <a:buSzTx/>
              <a:buNone/>
              <a:defRPr sz="4400"/>
            </a:lvl2pPr>
            <a:lvl3pPr marL="0" indent="457200">
              <a:buSzTx/>
              <a:buNone/>
              <a:defRPr sz="4400"/>
            </a:lvl3pPr>
            <a:lvl4pPr marL="0" indent="685800">
              <a:buSzTx/>
              <a:buNone/>
              <a:defRPr sz="4400"/>
            </a:lvl4pPr>
            <a:lvl5pPr marL="0" indent="914400">
              <a:buSzTx/>
              <a:buNone/>
              <a:defRPr sz="4400"/>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3" name="Shape 23"/>
          <p:cNvSpPr/>
          <p:nvPr>
            <p:ph type="sldNum" sz="quarter" idx="2"/>
          </p:nvPr>
        </p:nvSpPr>
        <p:spPr>
          <a:xfrm>
            <a:off x="11935814" y="13001625"/>
            <a:ext cx="494513" cy="51117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Заголовок — по центру">
    <p:spTree>
      <p:nvGrpSpPr>
        <p:cNvPr id="1" name=""/>
        <p:cNvGrpSpPr/>
        <p:nvPr/>
      </p:nvGrpSpPr>
      <p:grpSpPr>
        <a:xfrm>
          <a:off x="0" y="0"/>
          <a:ext cx="0" cy="0"/>
          <a:chOff x="0" y="0"/>
          <a:chExt cx="0" cy="0"/>
        </a:xfrm>
      </p:grpSpPr>
      <p:sp>
        <p:nvSpPr>
          <p:cNvPr id="30" name="Shape 30"/>
          <p:cNvSpPr/>
          <p:nvPr>
            <p:ph type="title"/>
          </p:nvPr>
        </p:nvSpPr>
        <p:spPr>
          <a:xfrm>
            <a:off x="4833937" y="4536281"/>
            <a:ext cx="14716126" cy="4643438"/>
          </a:xfrm>
          <a:prstGeom prst="rect">
            <a:avLst/>
          </a:prstGeom>
        </p:spPr>
        <p:txBody>
          <a:bodyPr/>
          <a:lstStyle/>
          <a:p>
            <a:pPr/>
            <a:r>
              <a:t>Текст заголовка</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Фото — вертикально">
    <p:spTree>
      <p:nvGrpSpPr>
        <p:cNvPr id="1" name=""/>
        <p:cNvGrpSpPr/>
        <p:nvPr/>
      </p:nvGrpSpPr>
      <p:grpSpPr>
        <a:xfrm>
          <a:off x="0" y="0"/>
          <a:ext cx="0" cy="0"/>
          <a:chOff x="0" y="0"/>
          <a:chExt cx="0" cy="0"/>
        </a:xfrm>
      </p:grpSpPr>
      <p:sp>
        <p:nvSpPr>
          <p:cNvPr id="38" name="Shape 38"/>
          <p:cNvSpPr/>
          <p:nvPr>
            <p:ph type="pic" sz="half" idx="13"/>
          </p:nvPr>
        </p:nvSpPr>
        <p:spPr>
          <a:xfrm>
            <a:off x="12495609" y="892968"/>
            <a:ext cx="7500938" cy="11572876"/>
          </a:xfrm>
          <a:prstGeom prst="rect">
            <a:avLst/>
          </a:prstGeom>
        </p:spPr>
        <p:txBody>
          <a:bodyPr lIns="91439" tIns="45719" rIns="91439" bIns="45719" anchor="t">
            <a:noAutofit/>
          </a:bodyPr>
          <a:lstStyle/>
          <a:p>
            <a:pPr/>
          </a:p>
        </p:txBody>
      </p:sp>
      <p:sp>
        <p:nvSpPr>
          <p:cNvPr id="39" name="Shape 39"/>
          <p:cNvSpPr/>
          <p:nvPr>
            <p:ph type="title"/>
          </p:nvPr>
        </p:nvSpPr>
        <p:spPr>
          <a:xfrm>
            <a:off x="4387453" y="892968"/>
            <a:ext cx="7500938" cy="5607845"/>
          </a:xfrm>
          <a:prstGeom prst="rect">
            <a:avLst/>
          </a:prstGeom>
        </p:spPr>
        <p:txBody>
          <a:bodyPr anchor="b"/>
          <a:lstStyle>
            <a:lvl1pPr>
              <a:defRPr sz="8400"/>
            </a:lvl1pPr>
          </a:lstStyle>
          <a:p>
            <a:pPr/>
            <a:r>
              <a:t>Текст заголовка</a:t>
            </a:r>
          </a:p>
        </p:txBody>
      </p:sp>
      <p:sp>
        <p:nvSpPr>
          <p:cNvPr id="40" name="Shape 40"/>
          <p:cNvSpPr/>
          <p:nvPr>
            <p:ph type="body" sz="quarter" idx="1"/>
          </p:nvPr>
        </p:nvSpPr>
        <p:spPr>
          <a:xfrm>
            <a:off x="4387453" y="6697265"/>
            <a:ext cx="7500938" cy="5768579"/>
          </a:xfrm>
          <a:prstGeom prst="rect">
            <a:avLst/>
          </a:prstGeom>
        </p:spPr>
        <p:txBody>
          <a:bodyPr anchor="t"/>
          <a:lstStyle>
            <a:lvl1pPr marL="0" indent="0">
              <a:buSzTx/>
              <a:buNone/>
              <a:defRPr sz="4400"/>
            </a:lvl1pPr>
            <a:lvl2pPr marL="0" indent="228600">
              <a:buSzTx/>
              <a:buNone/>
              <a:defRPr sz="4400"/>
            </a:lvl2pPr>
            <a:lvl3pPr marL="0" indent="457200">
              <a:buSzTx/>
              <a:buNone/>
              <a:defRPr sz="4400"/>
            </a:lvl3pPr>
            <a:lvl4pPr marL="0" indent="685800">
              <a:buSzTx/>
              <a:buNone/>
              <a:defRPr sz="4400"/>
            </a:lvl4pPr>
            <a:lvl5pPr marL="0" indent="914400">
              <a:buSzTx/>
              <a:buNone/>
              <a:defRPr sz="4400"/>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Заголовок — вверху">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Текст заголовка</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Заголовок и пункты">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Текст заголовка</a:t>
            </a:r>
          </a:p>
        </p:txBody>
      </p:sp>
      <p:sp>
        <p:nvSpPr>
          <p:cNvPr id="57" name="Shape 57"/>
          <p:cNvSpPr/>
          <p:nvPr>
            <p:ph type="body" idx="1"/>
          </p:nvPr>
        </p:nvSpPr>
        <p:spPr>
          <a:prstGeom prst="rect">
            <a:avLst/>
          </a:prstGeom>
        </p:spPr>
        <p:txBody>
          <a:body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Заголовок, пункты и фото">
    <p:spTree>
      <p:nvGrpSpPr>
        <p:cNvPr id="1" name=""/>
        <p:cNvGrpSpPr/>
        <p:nvPr/>
      </p:nvGrpSpPr>
      <p:grpSpPr>
        <a:xfrm>
          <a:off x="0" y="0"/>
          <a:ext cx="0" cy="0"/>
          <a:chOff x="0" y="0"/>
          <a:chExt cx="0" cy="0"/>
        </a:xfrm>
      </p:grpSpPr>
      <p:sp>
        <p:nvSpPr>
          <p:cNvPr id="65" name="Shape 65"/>
          <p:cNvSpPr/>
          <p:nvPr>
            <p:ph type="pic" sz="quarter" idx="13"/>
          </p:nvPr>
        </p:nvSpPr>
        <p:spPr>
          <a:xfrm>
            <a:off x="12495609" y="3661171"/>
            <a:ext cx="7500938" cy="8840392"/>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Текст заголовка</a:t>
            </a:r>
          </a:p>
        </p:txBody>
      </p:sp>
      <p:sp>
        <p:nvSpPr>
          <p:cNvPr id="67" name="Shape 67"/>
          <p:cNvSpPr/>
          <p:nvPr>
            <p:ph type="body" sz="quarter" idx="1"/>
          </p:nvPr>
        </p:nvSpPr>
        <p:spPr>
          <a:xfrm>
            <a:off x="4387453" y="3661171"/>
            <a:ext cx="7500938" cy="8840392"/>
          </a:xfrm>
          <a:prstGeom prst="rect">
            <a:avLst/>
          </a:prstGeom>
        </p:spPr>
        <p:txBody>
          <a:bodyPr/>
          <a:lstStyle>
            <a:lvl1pPr marL="465364" indent="-465364" algn="l">
              <a:spcBef>
                <a:spcPts val="4500"/>
              </a:spcBef>
              <a:defRPr sz="3800"/>
            </a:lvl1pPr>
            <a:lvl2pPr marL="808264" indent="-465364" algn="l">
              <a:spcBef>
                <a:spcPts val="4500"/>
              </a:spcBef>
              <a:defRPr sz="3800"/>
            </a:lvl2pPr>
            <a:lvl3pPr marL="1151164" indent="-465364" algn="l">
              <a:spcBef>
                <a:spcPts val="4500"/>
              </a:spcBef>
              <a:defRPr sz="3800"/>
            </a:lvl3pPr>
            <a:lvl4pPr marL="1494064" indent="-465364" algn="l">
              <a:spcBef>
                <a:spcPts val="4500"/>
              </a:spcBef>
              <a:defRPr sz="3800"/>
            </a:lvl4pPr>
            <a:lvl5pPr marL="1836964" indent="-465364" algn="l">
              <a:spcBef>
                <a:spcPts val="4500"/>
              </a:spcBef>
              <a:defRPr sz="3800"/>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Пункты">
    <p:spTree>
      <p:nvGrpSpPr>
        <p:cNvPr id="1" name=""/>
        <p:cNvGrpSpPr/>
        <p:nvPr/>
      </p:nvGrpSpPr>
      <p:grpSpPr>
        <a:xfrm>
          <a:off x="0" y="0"/>
          <a:ext cx="0" cy="0"/>
          <a:chOff x="0" y="0"/>
          <a:chExt cx="0" cy="0"/>
        </a:xfrm>
      </p:grpSpPr>
      <p:sp>
        <p:nvSpPr>
          <p:cNvPr id="75" name="Shape 75"/>
          <p:cNvSpPr/>
          <p:nvPr>
            <p:ph type="body" idx="1"/>
          </p:nvPr>
        </p:nvSpPr>
        <p:spPr>
          <a:xfrm>
            <a:off x="4387453" y="1785937"/>
            <a:ext cx="15609094" cy="10144126"/>
          </a:xfrm>
          <a:prstGeom prst="rect">
            <a:avLst/>
          </a:prstGeom>
        </p:spPr>
        <p:txBody>
          <a:body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Фото — 3 шт.">
    <p:spTree>
      <p:nvGrpSpPr>
        <p:cNvPr id="1" name=""/>
        <p:cNvGrpSpPr/>
        <p:nvPr/>
      </p:nvGrpSpPr>
      <p:grpSpPr>
        <a:xfrm>
          <a:off x="0" y="0"/>
          <a:ext cx="0" cy="0"/>
          <a:chOff x="0" y="0"/>
          <a:chExt cx="0" cy="0"/>
        </a:xfrm>
      </p:grpSpPr>
      <p:sp>
        <p:nvSpPr>
          <p:cNvPr id="83" name="Shape 83"/>
          <p:cNvSpPr/>
          <p:nvPr>
            <p:ph type="pic" sz="quarter" idx="13"/>
          </p:nvPr>
        </p:nvSpPr>
        <p:spPr>
          <a:xfrm>
            <a:off x="12495609" y="7161609"/>
            <a:ext cx="7500938" cy="5304235"/>
          </a:xfrm>
          <a:prstGeom prst="rect">
            <a:avLst/>
          </a:prstGeom>
        </p:spPr>
        <p:txBody>
          <a:bodyPr lIns="91439" tIns="45719" rIns="91439" bIns="45719" anchor="t">
            <a:noAutofit/>
          </a:bodyPr>
          <a:lstStyle/>
          <a:p>
            <a:pPr/>
          </a:p>
        </p:txBody>
      </p:sp>
      <p:sp>
        <p:nvSpPr>
          <p:cNvPr id="84" name="Shape 84"/>
          <p:cNvSpPr/>
          <p:nvPr>
            <p:ph type="pic" sz="quarter" idx="14"/>
          </p:nvPr>
        </p:nvSpPr>
        <p:spPr>
          <a:xfrm>
            <a:off x="12504353" y="1250156"/>
            <a:ext cx="7500939" cy="5304235"/>
          </a:xfrm>
          <a:prstGeom prst="rect">
            <a:avLst/>
          </a:prstGeom>
        </p:spPr>
        <p:txBody>
          <a:bodyPr lIns="91439" tIns="45719" rIns="91439" bIns="45719" anchor="t">
            <a:noAutofit/>
          </a:bodyPr>
          <a:lstStyle/>
          <a:p>
            <a:pPr/>
          </a:p>
        </p:txBody>
      </p:sp>
      <p:sp>
        <p:nvSpPr>
          <p:cNvPr id="85" name="Shape 85"/>
          <p:cNvSpPr/>
          <p:nvPr>
            <p:ph type="pic" sz="half" idx="15"/>
          </p:nvPr>
        </p:nvSpPr>
        <p:spPr>
          <a:xfrm>
            <a:off x="4387453" y="1250156"/>
            <a:ext cx="7500938" cy="11215688"/>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4387453" y="625078"/>
            <a:ext cx="15609094" cy="303609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r>
              <a:t>Текст заголовка</a:t>
            </a:r>
          </a:p>
        </p:txBody>
      </p:sp>
      <p:sp>
        <p:nvSpPr>
          <p:cNvPr id="3" name="Shape 3"/>
          <p:cNvSpPr/>
          <p:nvPr>
            <p:ph type="body" idx="1"/>
          </p:nvPr>
        </p:nvSpPr>
        <p:spPr>
          <a:xfrm>
            <a:off x="4387453" y="3661171"/>
            <a:ext cx="15609094" cy="884039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Shape 4"/>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821531"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9pPr>
    </p:titleStyle>
    <p:bodyStyle>
      <a:lvl1pPr marL="617361" marR="0" indent="-617361" algn="ctr" defTabSz="821531" rtl="0" latinLnBrk="0">
        <a:lnSpc>
          <a:spcPct val="100000"/>
        </a:lnSpc>
        <a:spcBef>
          <a:spcPts val="0"/>
        </a:spcBef>
        <a:spcAft>
          <a:spcPts val="0"/>
        </a:spcAft>
        <a:buClrTx/>
        <a:buSzPct val="75000"/>
        <a:buFontTx/>
        <a:buChar char="•"/>
        <a:tabLst/>
        <a:defRPr b="0" baseline="0" cap="none" i="0" spc="0" strike="noStrike" sz="5000" u="none">
          <a:ln>
            <a:noFill/>
          </a:ln>
          <a:solidFill>
            <a:srgbClr val="000000"/>
          </a:solidFill>
          <a:uFillTx/>
          <a:latin typeface="+mn-lt"/>
          <a:ea typeface="+mn-ea"/>
          <a:cs typeface="+mn-cs"/>
          <a:sym typeface="Helvetica Light"/>
        </a:defRPr>
      </a:lvl1pPr>
      <a:lvl2pPr marL="1061861" marR="0" indent="-617361" algn="ctr" defTabSz="821531" rtl="0" latinLnBrk="0">
        <a:lnSpc>
          <a:spcPct val="100000"/>
        </a:lnSpc>
        <a:spcBef>
          <a:spcPts val="0"/>
        </a:spcBef>
        <a:spcAft>
          <a:spcPts val="0"/>
        </a:spcAft>
        <a:buClrTx/>
        <a:buSzPct val="75000"/>
        <a:buFontTx/>
        <a:buChar char="•"/>
        <a:tabLst/>
        <a:defRPr b="0" baseline="0" cap="none" i="0" spc="0" strike="noStrike" sz="5000" u="none">
          <a:ln>
            <a:noFill/>
          </a:ln>
          <a:solidFill>
            <a:srgbClr val="000000"/>
          </a:solidFill>
          <a:uFillTx/>
          <a:latin typeface="+mn-lt"/>
          <a:ea typeface="+mn-ea"/>
          <a:cs typeface="+mn-cs"/>
          <a:sym typeface="Helvetica Light"/>
        </a:defRPr>
      </a:lvl2pPr>
      <a:lvl3pPr marL="1506361" marR="0" indent="-617361" algn="ctr" defTabSz="821531" rtl="0" latinLnBrk="0">
        <a:lnSpc>
          <a:spcPct val="100000"/>
        </a:lnSpc>
        <a:spcBef>
          <a:spcPts val="0"/>
        </a:spcBef>
        <a:spcAft>
          <a:spcPts val="0"/>
        </a:spcAft>
        <a:buClrTx/>
        <a:buSzPct val="75000"/>
        <a:buFontTx/>
        <a:buChar char="•"/>
        <a:tabLst/>
        <a:defRPr b="0" baseline="0" cap="none" i="0" spc="0" strike="noStrike" sz="5000" u="none">
          <a:ln>
            <a:noFill/>
          </a:ln>
          <a:solidFill>
            <a:srgbClr val="000000"/>
          </a:solidFill>
          <a:uFillTx/>
          <a:latin typeface="+mn-lt"/>
          <a:ea typeface="+mn-ea"/>
          <a:cs typeface="+mn-cs"/>
          <a:sym typeface="Helvetica Light"/>
        </a:defRPr>
      </a:lvl3pPr>
      <a:lvl4pPr marL="1950861" marR="0" indent="-617361" algn="ctr" defTabSz="821531" rtl="0" latinLnBrk="0">
        <a:lnSpc>
          <a:spcPct val="100000"/>
        </a:lnSpc>
        <a:spcBef>
          <a:spcPts val="0"/>
        </a:spcBef>
        <a:spcAft>
          <a:spcPts val="0"/>
        </a:spcAft>
        <a:buClrTx/>
        <a:buSzPct val="75000"/>
        <a:buFontTx/>
        <a:buChar char="•"/>
        <a:tabLst/>
        <a:defRPr b="0" baseline="0" cap="none" i="0" spc="0" strike="noStrike" sz="5000" u="none">
          <a:ln>
            <a:noFill/>
          </a:ln>
          <a:solidFill>
            <a:srgbClr val="000000"/>
          </a:solidFill>
          <a:uFillTx/>
          <a:latin typeface="+mn-lt"/>
          <a:ea typeface="+mn-ea"/>
          <a:cs typeface="+mn-cs"/>
          <a:sym typeface="Helvetica Light"/>
        </a:defRPr>
      </a:lvl4pPr>
      <a:lvl5pPr marL="2395361" marR="0" indent="-617361" algn="ctr" defTabSz="821531" rtl="0" latinLnBrk="0">
        <a:lnSpc>
          <a:spcPct val="100000"/>
        </a:lnSpc>
        <a:spcBef>
          <a:spcPts val="0"/>
        </a:spcBef>
        <a:spcAft>
          <a:spcPts val="0"/>
        </a:spcAft>
        <a:buClrTx/>
        <a:buSzPct val="75000"/>
        <a:buFontTx/>
        <a:buChar char="•"/>
        <a:tabLst/>
        <a:defRPr b="0" baseline="0" cap="none" i="0" spc="0" strike="noStrike" sz="5000" u="none">
          <a:ln>
            <a:noFill/>
          </a:ln>
          <a:solidFill>
            <a:srgbClr val="000000"/>
          </a:solidFill>
          <a:uFillTx/>
          <a:latin typeface="+mn-lt"/>
          <a:ea typeface="+mn-ea"/>
          <a:cs typeface="+mn-cs"/>
          <a:sym typeface="Helvetica Light"/>
        </a:defRPr>
      </a:lvl5pPr>
      <a:lvl6pPr marL="2839861" marR="0" indent="-617361" algn="ctr" defTabSz="821531" rtl="0" latinLnBrk="0">
        <a:lnSpc>
          <a:spcPct val="100000"/>
        </a:lnSpc>
        <a:spcBef>
          <a:spcPts val="0"/>
        </a:spcBef>
        <a:spcAft>
          <a:spcPts val="0"/>
        </a:spcAft>
        <a:buClrTx/>
        <a:buSzPct val="75000"/>
        <a:buFontTx/>
        <a:buChar char="•"/>
        <a:tabLst/>
        <a:defRPr b="0" baseline="0" cap="none" i="0" spc="0" strike="noStrike" sz="5000" u="none">
          <a:ln>
            <a:noFill/>
          </a:ln>
          <a:solidFill>
            <a:srgbClr val="000000"/>
          </a:solidFill>
          <a:uFillTx/>
          <a:latin typeface="+mn-lt"/>
          <a:ea typeface="+mn-ea"/>
          <a:cs typeface="+mn-cs"/>
          <a:sym typeface="Helvetica Light"/>
        </a:defRPr>
      </a:lvl6pPr>
      <a:lvl7pPr marL="3284361" marR="0" indent="-617361" algn="ctr" defTabSz="821531" rtl="0" latinLnBrk="0">
        <a:lnSpc>
          <a:spcPct val="100000"/>
        </a:lnSpc>
        <a:spcBef>
          <a:spcPts val="0"/>
        </a:spcBef>
        <a:spcAft>
          <a:spcPts val="0"/>
        </a:spcAft>
        <a:buClrTx/>
        <a:buSzPct val="75000"/>
        <a:buFontTx/>
        <a:buChar char="•"/>
        <a:tabLst/>
        <a:defRPr b="0" baseline="0" cap="none" i="0" spc="0" strike="noStrike" sz="5000" u="none">
          <a:ln>
            <a:noFill/>
          </a:ln>
          <a:solidFill>
            <a:srgbClr val="000000"/>
          </a:solidFill>
          <a:uFillTx/>
          <a:latin typeface="+mn-lt"/>
          <a:ea typeface="+mn-ea"/>
          <a:cs typeface="+mn-cs"/>
          <a:sym typeface="Helvetica Light"/>
        </a:defRPr>
      </a:lvl7pPr>
      <a:lvl8pPr marL="3728861" marR="0" indent="-617361" algn="ctr" defTabSz="821531" rtl="0" latinLnBrk="0">
        <a:lnSpc>
          <a:spcPct val="100000"/>
        </a:lnSpc>
        <a:spcBef>
          <a:spcPts val="0"/>
        </a:spcBef>
        <a:spcAft>
          <a:spcPts val="0"/>
        </a:spcAft>
        <a:buClrTx/>
        <a:buSzPct val="75000"/>
        <a:buFontTx/>
        <a:buChar char="•"/>
        <a:tabLst/>
        <a:defRPr b="0" baseline="0" cap="none" i="0" spc="0" strike="noStrike" sz="5000" u="none">
          <a:ln>
            <a:noFill/>
          </a:ln>
          <a:solidFill>
            <a:srgbClr val="000000"/>
          </a:solidFill>
          <a:uFillTx/>
          <a:latin typeface="+mn-lt"/>
          <a:ea typeface="+mn-ea"/>
          <a:cs typeface="+mn-cs"/>
          <a:sym typeface="Helvetica Light"/>
        </a:defRPr>
      </a:lvl8pPr>
      <a:lvl9pPr marL="4173361" marR="0" indent="-617361" algn="ctr" defTabSz="821531" rtl="0" latinLnBrk="0">
        <a:lnSpc>
          <a:spcPct val="100000"/>
        </a:lnSpc>
        <a:spcBef>
          <a:spcPts val="0"/>
        </a:spcBef>
        <a:spcAft>
          <a:spcPts val="0"/>
        </a:spcAft>
        <a:buClrTx/>
        <a:buSzPct val="75000"/>
        <a:buFontTx/>
        <a:buChar char="•"/>
        <a:tabLst/>
        <a:defRPr b="0" baseline="0" cap="none" i="0" spc="0" strike="noStrike" sz="5000" u="none">
          <a:ln>
            <a:noFill/>
          </a:ln>
          <a:solidFill>
            <a:srgbClr val="000000"/>
          </a:solidFill>
          <a:uFillTx/>
          <a:latin typeface="+mn-lt"/>
          <a:ea typeface="+mn-ea"/>
          <a:cs typeface="+mn-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20.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5.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7.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8.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9.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30.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3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32.png"/><Relationship Id="rId4" Type="http://schemas.openxmlformats.org/officeDocument/2006/relationships/image" Target="../media/image1.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3.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ctrTitle"/>
          </p:nvPr>
        </p:nvSpPr>
        <p:spPr>
          <a:prstGeom prst="rect">
            <a:avLst/>
          </a:prstGeom>
        </p:spPr>
        <p:txBody>
          <a:bodyPr/>
          <a:lstStyle/>
          <a:p>
            <a:pPr/>
            <a:r>
              <a:t>Тестируемая rxJava</a:t>
            </a:r>
          </a:p>
        </p:txBody>
      </p:sp>
      <p:sp>
        <p:nvSpPr>
          <p:cNvPr id="120" name="Shape 120"/>
          <p:cNvSpPr/>
          <p:nvPr/>
        </p:nvSpPr>
        <p:spPr>
          <a:xfrm>
            <a:off x="1638980" y="10303550"/>
            <a:ext cx="6963411"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t>Виктория Сулейманова</a:t>
            </a:r>
          </a:p>
        </p:txBody>
      </p:sp>
      <p:sp>
        <p:nvSpPr>
          <p:cNvPr id="121" name="Shape 121"/>
          <p:cNvSpPr/>
          <p:nvPr/>
        </p:nvSpPr>
        <p:spPr>
          <a:xfrm>
            <a:off x="1668384" y="11233615"/>
            <a:ext cx="3789681"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a:solidFill>
                  <a:srgbClr val="53585F"/>
                </a:solidFill>
              </a:defRPr>
            </a:lvl1pPr>
          </a:lstStyle>
          <a:p>
            <a:pPr/>
            <a:r>
              <a:t>Rambler&amp;Co</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Shape 202"/>
          <p:cNvSpPr/>
          <p:nvPr>
            <p:ph type="title"/>
          </p:nvPr>
        </p:nvSpPr>
        <p:spPr>
          <a:prstGeom prst="rect">
            <a:avLst/>
          </a:prstGeom>
        </p:spPr>
        <p:txBody>
          <a:bodyPr/>
          <a:lstStyle/>
          <a:p>
            <a:pPr/>
            <a:r>
              <a:t>TestSubscriber</a:t>
            </a:r>
          </a:p>
        </p:txBody>
      </p:sp>
      <p:pic>
        <p:nvPicPr>
          <p:cNvPr id="203" name="Снимок экрана 2016-08-15 в 0.37.21.png"/>
          <p:cNvPicPr>
            <a:picLocks noChangeAspect="1"/>
          </p:cNvPicPr>
          <p:nvPr/>
        </p:nvPicPr>
        <p:blipFill>
          <a:blip r:embed="rId3">
            <a:extLst/>
          </a:blip>
          <a:stretch>
            <a:fillRect/>
          </a:stretch>
        </p:blipFill>
        <p:spPr>
          <a:xfrm>
            <a:off x="2082922" y="3893237"/>
            <a:ext cx="15887191" cy="5596625"/>
          </a:xfrm>
          <a:prstGeom prst="rect">
            <a:avLst/>
          </a:prstGeom>
          <a:ln w="12700">
            <a:miter lim="400000"/>
          </a:ln>
        </p:spPr>
      </p:pic>
      <p:sp>
        <p:nvSpPr>
          <p:cNvPr id="204" name="Shape 204"/>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8" name="Shape 208"/>
          <p:cNvSpPr/>
          <p:nvPr>
            <p:ph type="title"/>
          </p:nvPr>
        </p:nvSpPr>
        <p:spPr>
          <a:prstGeom prst="rect">
            <a:avLst/>
          </a:prstGeom>
        </p:spPr>
        <p:txBody>
          <a:bodyPr/>
          <a:lstStyle/>
          <a:p>
            <a:pPr/>
            <a:r>
              <a:t>TestScheduler</a:t>
            </a:r>
          </a:p>
        </p:txBody>
      </p:sp>
      <p:sp>
        <p:nvSpPr>
          <p:cNvPr id="209" name="Shape 209"/>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10" name="Снимок экрана 2016-08-06 в 19.11.39.png"/>
          <p:cNvPicPr>
            <a:picLocks noChangeAspect="1"/>
          </p:cNvPicPr>
          <p:nvPr/>
        </p:nvPicPr>
        <p:blipFill>
          <a:blip r:embed="rId3">
            <a:extLst/>
          </a:blip>
          <a:stretch>
            <a:fillRect/>
          </a:stretch>
        </p:blipFill>
        <p:spPr>
          <a:xfrm>
            <a:off x="1412056" y="3287129"/>
            <a:ext cx="20266894" cy="2284002"/>
          </a:xfrm>
          <a:prstGeom prst="rect">
            <a:avLst/>
          </a:prstGeom>
          <a:ln w="12700">
            <a:miter lim="400000"/>
          </a:ln>
        </p:spPr>
      </p:pic>
      <p:pic>
        <p:nvPicPr>
          <p:cNvPr id="211" name="Снимок экрана 2016-08-15 в 0.45.46.png"/>
          <p:cNvPicPr>
            <a:picLocks noChangeAspect="1"/>
          </p:cNvPicPr>
          <p:nvPr/>
        </p:nvPicPr>
        <p:blipFill>
          <a:blip r:embed="rId4">
            <a:extLst/>
          </a:blip>
          <a:stretch>
            <a:fillRect/>
          </a:stretch>
        </p:blipFill>
        <p:spPr>
          <a:xfrm>
            <a:off x="1312597" y="6048005"/>
            <a:ext cx="13507513" cy="6065745"/>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1"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Shape 215"/>
          <p:cNvSpPr/>
          <p:nvPr>
            <p:ph type="title"/>
          </p:nvPr>
        </p:nvSpPr>
        <p:spPr>
          <a:prstGeom prst="rect">
            <a:avLst/>
          </a:prstGeom>
        </p:spPr>
        <p:txBody>
          <a:bodyPr/>
          <a:lstStyle/>
          <a:p>
            <a:pPr/>
            <a:r>
              <a:t>Виртуальное время</a:t>
            </a:r>
          </a:p>
        </p:txBody>
      </p:sp>
      <p:sp>
        <p:nvSpPr>
          <p:cNvPr id="216" name="Shape 216"/>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226" name="Group 226"/>
          <p:cNvGrpSpPr/>
          <p:nvPr/>
        </p:nvGrpSpPr>
        <p:grpSpPr>
          <a:xfrm>
            <a:off x="1895874" y="3708978"/>
            <a:ext cx="20572995" cy="2127623"/>
            <a:chOff x="0" y="0"/>
            <a:chExt cx="20572994" cy="2127622"/>
          </a:xfrm>
        </p:grpSpPr>
        <p:sp>
          <p:nvSpPr>
            <p:cNvPr id="217" name="Shape 217"/>
            <p:cNvSpPr/>
            <p:nvPr/>
          </p:nvSpPr>
          <p:spPr>
            <a:xfrm>
              <a:off x="1398" y="1492621"/>
              <a:ext cx="20571596" cy="1"/>
            </a:xfrm>
            <a:prstGeom prst="line">
              <a:avLst/>
            </a:prstGeom>
            <a:noFill/>
            <a:ln w="25400" cap="flat">
              <a:solidFill>
                <a:srgbClr val="85888D"/>
              </a:solidFill>
              <a:prstDash val="solid"/>
              <a:miter lim="400000"/>
            </a:ln>
            <a:effectLst/>
          </p:spPr>
          <p:txBody>
            <a:bodyPr wrap="square" lIns="71437" tIns="71437" rIns="71437" bIns="71437" numCol="1" anchor="ctr">
              <a:noAutofit/>
            </a:bodyPr>
            <a:lstStyle/>
            <a:p>
              <a:pPr>
                <a:defRPr sz="3200"/>
              </a:pPr>
            </a:p>
          </p:txBody>
        </p:sp>
        <p:grpSp>
          <p:nvGrpSpPr>
            <p:cNvPr id="225" name="Group 225"/>
            <p:cNvGrpSpPr/>
            <p:nvPr/>
          </p:nvGrpSpPr>
          <p:grpSpPr>
            <a:xfrm>
              <a:off x="0" y="0"/>
              <a:ext cx="17261165" cy="2127623"/>
              <a:chOff x="0" y="0"/>
              <a:chExt cx="17261164" cy="2127622"/>
            </a:xfrm>
          </p:grpSpPr>
          <p:sp>
            <p:nvSpPr>
              <p:cNvPr id="218" name="Shape 218"/>
              <p:cNvSpPr/>
              <p:nvPr/>
            </p:nvSpPr>
            <p:spPr>
              <a:xfrm>
                <a:off x="0" y="857622"/>
                <a:ext cx="2384482" cy="1270001"/>
              </a:xfrm>
              <a:prstGeom prst="rect">
                <a:avLst/>
              </a:prstGeom>
              <a:blipFill rotWithShape="1">
                <a:blip r:embed="rId3"/>
                <a:srcRect l="0" t="0" r="0" b="0"/>
                <a:tile tx="0" ty="0" sx="100000" sy="100000" flip="none" algn="tl"/>
              </a:blip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a:defRPr sz="3200">
                    <a:solidFill>
                      <a:srgbClr val="FFFFFF"/>
                    </a:solidFill>
                  </a:defRPr>
                </a:lvl1pPr>
              </a:lstStyle>
              <a:p>
                <a:pPr/>
                <a:r>
                  <a:t>Data1</a:t>
                </a:r>
              </a:p>
            </p:txBody>
          </p:sp>
          <p:sp>
            <p:nvSpPr>
              <p:cNvPr id="219" name="Shape 219"/>
              <p:cNvSpPr/>
              <p:nvPr/>
            </p:nvSpPr>
            <p:spPr>
              <a:xfrm>
                <a:off x="9590591" y="857622"/>
                <a:ext cx="2384483" cy="1270001"/>
              </a:xfrm>
              <a:prstGeom prst="rect">
                <a:avLst/>
              </a:prstGeom>
              <a:blipFill rotWithShape="1">
                <a:blip r:embed="rId3"/>
                <a:srcRect l="0" t="0" r="0" b="0"/>
                <a:tile tx="0" ty="0" sx="100000" sy="100000" flip="none" algn="tl"/>
              </a:blip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a:defRPr sz="3200">
                    <a:solidFill>
                      <a:srgbClr val="FFFFFF"/>
                    </a:solidFill>
                  </a:defRPr>
                </a:lvl1pPr>
              </a:lstStyle>
              <a:p>
                <a:pPr/>
                <a:r>
                  <a:t>Data2</a:t>
                </a:r>
              </a:p>
            </p:txBody>
          </p:sp>
          <p:sp>
            <p:nvSpPr>
              <p:cNvPr id="220" name="Shape 220"/>
              <p:cNvSpPr/>
              <p:nvPr/>
            </p:nvSpPr>
            <p:spPr>
              <a:xfrm>
                <a:off x="14876682" y="857622"/>
                <a:ext cx="2384483" cy="1270001"/>
              </a:xfrm>
              <a:prstGeom prst="rect">
                <a:avLst/>
              </a:prstGeom>
              <a:blipFill rotWithShape="1">
                <a:blip r:embed="rId3"/>
                <a:srcRect l="0" t="0" r="0" b="0"/>
                <a:tile tx="0" ty="0" sx="100000" sy="100000" flip="none" algn="tl"/>
              </a:blip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a:defRPr sz="3200">
                    <a:solidFill>
                      <a:srgbClr val="FFFFFF"/>
                    </a:solidFill>
                  </a:defRPr>
                </a:lvl1pPr>
              </a:lstStyle>
              <a:p>
                <a:pPr/>
                <a:r>
                  <a:t>Data3</a:t>
                </a:r>
              </a:p>
            </p:txBody>
          </p:sp>
          <p:sp>
            <p:nvSpPr>
              <p:cNvPr id="243" name="Shape 243"/>
              <p:cNvSpPr/>
              <p:nvPr/>
            </p:nvSpPr>
            <p:spPr>
              <a:xfrm>
                <a:off x="2434261" y="918555"/>
                <a:ext cx="7130253" cy="540767"/>
              </a:xfrm>
              <a:custGeom>
                <a:avLst/>
                <a:gdLst/>
                <a:ahLst/>
                <a:cxnLst>
                  <a:cxn ang="0">
                    <a:pos x="wd2" y="hd2"/>
                  </a:cxn>
                  <a:cxn ang="5400000">
                    <a:pos x="wd2" y="hd2"/>
                  </a:cxn>
                  <a:cxn ang="10800000">
                    <a:pos x="wd2" y="hd2"/>
                  </a:cxn>
                  <a:cxn ang="16200000">
                    <a:pos x="wd2" y="hd2"/>
                  </a:cxn>
                </a:cxnLst>
                <a:rect l="0" t="0" r="r" b="b"/>
                <a:pathLst>
                  <a:path w="21600" h="16200" fill="norm" stroke="1" extrusionOk="0">
                    <a:moveTo>
                      <a:pt x="0" y="16200"/>
                    </a:moveTo>
                    <a:cubicBezTo>
                      <a:pt x="7199" y="-5361"/>
                      <a:pt x="14399" y="-5400"/>
                      <a:pt x="21600" y="16083"/>
                    </a:cubicBezTo>
                  </a:path>
                </a:pathLst>
              </a:custGeom>
              <a:noFill/>
              <a:ln w="25400" cap="flat">
                <a:solidFill>
                  <a:srgbClr val="DCDEE0"/>
                </a:solidFill>
                <a:prstDash val="solid"/>
                <a:miter lim="400000"/>
              </a:ln>
              <a:effectLst/>
            </p:spPr>
            <p:txBody>
              <a:bodyPr/>
              <a:lstStyle/>
              <a:p>
                <a:pPr/>
              </a:p>
            </p:txBody>
          </p:sp>
          <p:sp>
            <p:nvSpPr>
              <p:cNvPr id="222" name="Shape 222"/>
              <p:cNvSpPr/>
              <p:nvPr/>
            </p:nvSpPr>
            <p:spPr>
              <a:xfrm>
                <a:off x="5215549" y="0"/>
                <a:ext cx="1567664" cy="727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lgn="l">
                  <a:spcBef>
                    <a:spcPts val="4500"/>
                  </a:spcBef>
                  <a:defRPr sz="3800"/>
                </a:lvl1pPr>
              </a:lstStyle>
              <a:p>
                <a:pPr/>
                <a:r>
                  <a:t>20 сек</a:t>
                </a:r>
              </a:p>
            </p:txBody>
          </p:sp>
          <p:sp>
            <p:nvSpPr>
              <p:cNvPr id="244" name="Shape 244"/>
              <p:cNvSpPr/>
              <p:nvPr/>
            </p:nvSpPr>
            <p:spPr>
              <a:xfrm>
                <a:off x="12040442" y="931816"/>
                <a:ext cx="2765103" cy="541290"/>
              </a:xfrm>
              <a:custGeom>
                <a:avLst/>
                <a:gdLst/>
                <a:ahLst/>
                <a:cxnLst>
                  <a:cxn ang="0">
                    <a:pos x="wd2" y="hd2"/>
                  </a:cxn>
                  <a:cxn ang="5400000">
                    <a:pos x="wd2" y="hd2"/>
                  </a:cxn>
                  <a:cxn ang="10800000">
                    <a:pos x="wd2" y="hd2"/>
                  </a:cxn>
                  <a:cxn ang="16200000">
                    <a:pos x="wd2" y="hd2"/>
                  </a:cxn>
                </a:cxnLst>
                <a:rect l="0" t="0" r="r" b="b"/>
                <a:pathLst>
                  <a:path w="21600" h="16200" fill="norm" stroke="1" extrusionOk="0">
                    <a:moveTo>
                      <a:pt x="0" y="16200"/>
                    </a:moveTo>
                    <a:cubicBezTo>
                      <a:pt x="7190" y="-5351"/>
                      <a:pt x="14390" y="-5400"/>
                      <a:pt x="21600" y="16052"/>
                    </a:cubicBezTo>
                  </a:path>
                </a:pathLst>
              </a:custGeom>
              <a:noFill/>
              <a:ln w="25400" cap="flat">
                <a:solidFill>
                  <a:srgbClr val="DCDEE0"/>
                </a:solidFill>
                <a:prstDash val="solid"/>
                <a:miter lim="400000"/>
              </a:ln>
              <a:effectLst/>
            </p:spPr>
            <p:txBody>
              <a:bodyPr/>
              <a:lstStyle/>
              <a:p>
                <a:pPr/>
              </a:p>
            </p:txBody>
          </p:sp>
          <p:sp>
            <p:nvSpPr>
              <p:cNvPr id="224" name="Shape 224"/>
              <p:cNvSpPr/>
              <p:nvPr/>
            </p:nvSpPr>
            <p:spPr>
              <a:xfrm>
                <a:off x="12639144" y="0"/>
                <a:ext cx="1299338" cy="727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lgn="l">
                  <a:spcBef>
                    <a:spcPts val="4500"/>
                  </a:spcBef>
                  <a:defRPr sz="3800"/>
                </a:lvl1pPr>
              </a:lstStyle>
              <a:p>
                <a:pPr/>
                <a:r>
                  <a:t>8 сек</a:t>
                </a:r>
              </a:p>
            </p:txBody>
          </p:sp>
        </p:grpSp>
      </p:grpSp>
      <p:grpSp>
        <p:nvGrpSpPr>
          <p:cNvPr id="230" name="Group 230"/>
          <p:cNvGrpSpPr/>
          <p:nvPr/>
        </p:nvGrpSpPr>
        <p:grpSpPr>
          <a:xfrm>
            <a:off x="1794217" y="6642100"/>
            <a:ext cx="3488091" cy="946753"/>
            <a:chOff x="-50799" y="-50800"/>
            <a:chExt cx="3488090" cy="946752"/>
          </a:xfrm>
        </p:grpSpPr>
        <p:sp>
          <p:nvSpPr>
            <p:cNvPr id="227" name="Shape 227"/>
            <p:cNvSpPr/>
            <p:nvPr/>
          </p:nvSpPr>
          <p:spPr>
            <a:xfrm>
              <a:off x="9791" y="168877"/>
              <a:ext cx="3427500" cy="727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lgn="l">
                <a:spcBef>
                  <a:spcPts val="4500"/>
                </a:spcBef>
                <a:defRPr sz="3800">
                  <a:latin typeface="Helvetica"/>
                  <a:ea typeface="Helvetica"/>
                  <a:cs typeface="Helvetica"/>
                  <a:sym typeface="Helvetica"/>
                </a:defRPr>
              </a:lvl1pPr>
            </a:lstStyle>
            <a:p>
              <a:pPr/>
              <a:r>
                <a:t>triggerActions()</a:t>
              </a:r>
            </a:p>
          </p:txBody>
        </p:sp>
        <p:pic>
          <p:nvPicPr>
            <p:cNvPr id="228" name=""/>
            <p:cNvPicPr>
              <a:picLocks noChangeAspect="0"/>
            </p:cNvPicPr>
            <p:nvPr/>
          </p:nvPicPr>
          <p:blipFill>
            <a:blip r:embed="rId4">
              <a:extLst/>
            </a:blip>
            <a:stretch>
              <a:fillRect/>
            </a:stretch>
          </p:blipFill>
          <p:spPr>
            <a:xfrm>
              <a:off x="-50800" y="-50800"/>
              <a:ext cx="2346135" cy="101600"/>
            </a:xfrm>
            <a:prstGeom prst="rect">
              <a:avLst/>
            </a:prstGeom>
            <a:effectLst/>
          </p:spPr>
        </p:pic>
      </p:grpSp>
      <p:grpSp>
        <p:nvGrpSpPr>
          <p:cNvPr id="234" name="Group 234"/>
          <p:cNvGrpSpPr/>
          <p:nvPr/>
        </p:nvGrpSpPr>
        <p:grpSpPr>
          <a:xfrm>
            <a:off x="1794217" y="8189979"/>
            <a:ext cx="17362198" cy="1035132"/>
            <a:chOff x="-36255" y="-50800"/>
            <a:chExt cx="17362197" cy="1035131"/>
          </a:xfrm>
        </p:grpSpPr>
        <p:sp>
          <p:nvSpPr>
            <p:cNvPr id="231" name="Shape 231"/>
            <p:cNvSpPr/>
            <p:nvPr/>
          </p:nvSpPr>
          <p:spPr>
            <a:xfrm>
              <a:off x="0" y="257256"/>
              <a:ext cx="9096165" cy="727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lgn="l">
                <a:spcBef>
                  <a:spcPts val="4500"/>
                </a:spcBef>
                <a:defRPr sz="3800">
                  <a:latin typeface="Helvetica"/>
                  <a:ea typeface="Helvetica"/>
                  <a:cs typeface="Helvetica"/>
                  <a:sym typeface="Helvetica"/>
                </a:defRPr>
              </a:lvl1pPr>
            </a:lstStyle>
            <a:p>
              <a:pPr/>
              <a:r>
                <a:t>advanceTimeTo(28, TimeUnit.SECONDS)</a:t>
              </a:r>
            </a:p>
          </p:txBody>
        </p:sp>
        <p:pic>
          <p:nvPicPr>
            <p:cNvPr id="232" name=""/>
            <p:cNvPicPr>
              <a:picLocks noChangeAspect="0"/>
            </p:cNvPicPr>
            <p:nvPr/>
          </p:nvPicPr>
          <p:blipFill>
            <a:blip r:embed="rId5">
              <a:extLst/>
            </a:blip>
            <a:stretch>
              <a:fillRect/>
            </a:stretch>
          </p:blipFill>
          <p:spPr>
            <a:xfrm>
              <a:off x="-36257" y="-50800"/>
              <a:ext cx="17362199" cy="101600"/>
            </a:xfrm>
            <a:prstGeom prst="rect">
              <a:avLst/>
            </a:prstGeom>
            <a:effectLst/>
          </p:spPr>
        </p:pic>
      </p:grpSp>
      <p:grpSp>
        <p:nvGrpSpPr>
          <p:cNvPr id="238" name="Group 238"/>
          <p:cNvGrpSpPr/>
          <p:nvPr/>
        </p:nvGrpSpPr>
        <p:grpSpPr>
          <a:xfrm>
            <a:off x="1796403" y="9838937"/>
            <a:ext cx="11886063" cy="951785"/>
            <a:chOff x="-4410" y="-50800"/>
            <a:chExt cx="11886062" cy="951783"/>
          </a:xfrm>
        </p:grpSpPr>
        <p:sp>
          <p:nvSpPr>
            <p:cNvPr id="235" name="Shape 235"/>
            <p:cNvSpPr/>
            <p:nvPr/>
          </p:nvSpPr>
          <p:spPr>
            <a:xfrm>
              <a:off x="0" y="173908"/>
              <a:ext cx="9149656" cy="727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lgn="l">
                <a:spcBef>
                  <a:spcPts val="4500"/>
                </a:spcBef>
                <a:defRPr sz="3800">
                  <a:latin typeface="Helvetica"/>
                  <a:ea typeface="Helvetica"/>
                  <a:cs typeface="Helvetica"/>
                  <a:sym typeface="Helvetica"/>
                </a:defRPr>
              </a:lvl1pPr>
            </a:lstStyle>
            <a:p>
              <a:pPr/>
              <a:r>
                <a:t>advanceTimeBy(20, TimeUnit.SECONDS)</a:t>
              </a:r>
            </a:p>
          </p:txBody>
        </p:sp>
        <p:pic>
          <p:nvPicPr>
            <p:cNvPr id="236" name=""/>
            <p:cNvPicPr>
              <a:picLocks noChangeAspect="0"/>
            </p:cNvPicPr>
            <p:nvPr/>
          </p:nvPicPr>
          <p:blipFill>
            <a:blip r:embed="rId6">
              <a:extLst/>
            </a:blip>
            <a:stretch>
              <a:fillRect/>
            </a:stretch>
          </p:blipFill>
          <p:spPr>
            <a:xfrm>
              <a:off x="-4411" y="-50800"/>
              <a:ext cx="11886063" cy="101600"/>
            </a:xfrm>
            <a:prstGeom prst="rect">
              <a:avLst/>
            </a:prstGeom>
            <a:effectLst/>
          </p:spPr>
        </p:pic>
      </p:grpSp>
      <p:grpSp>
        <p:nvGrpSpPr>
          <p:cNvPr id="242" name="Group 242"/>
          <p:cNvGrpSpPr/>
          <p:nvPr/>
        </p:nvGrpSpPr>
        <p:grpSpPr>
          <a:xfrm>
            <a:off x="13653031" y="11087568"/>
            <a:ext cx="8910005" cy="949579"/>
            <a:chOff x="-28747" y="-50800"/>
            <a:chExt cx="8910003" cy="949578"/>
          </a:xfrm>
        </p:grpSpPr>
        <p:sp>
          <p:nvSpPr>
            <p:cNvPr id="239" name="Shape 239"/>
            <p:cNvSpPr/>
            <p:nvPr/>
          </p:nvSpPr>
          <p:spPr>
            <a:xfrm>
              <a:off x="0" y="171703"/>
              <a:ext cx="8881257" cy="727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lgn="l">
                <a:spcBef>
                  <a:spcPts val="4500"/>
                </a:spcBef>
                <a:defRPr sz="3800">
                  <a:latin typeface="Helvetica"/>
                  <a:ea typeface="Helvetica"/>
                  <a:cs typeface="Helvetica"/>
                  <a:sym typeface="Helvetica"/>
                </a:defRPr>
              </a:lvl1pPr>
            </a:lstStyle>
            <a:p>
              <a:pPr/>
              <a:r>
                <a:t>advanceTimeBy(8, TimeUnit.SECONDS)</a:t>
              </a:r>
            </a:p>
          </p:txBody>
        </p:sp>
        <p:pic>
          <p:nvPicPr>
            <p:cNvPr id="240" name=""/>
            <p:cNvPicPr>
              <a:picLocks noChangeAspect="0"/>
            </p:cNvPicPr>
            <p:nvPr/>
          </p:nvPicPr>
          <p:blipFill>
            <a:blip r:embed="rId7">
              <a:extLst/>
            </a:blip>
            <a:stretch>
              <a:fillRect/>
            </a:stretch>
          </p:blipFill>
          <p:spPr>
            <a:xfrm>
              <a:off x="-28748" y="-50800"/>
              <a:ext cx="5553673" cy="101600"/>
            </a:xfrm>
            <a:prstGeom prst="rect">
              <a:avLst/>
            </a:prstGeom>
            <a:effectLst/>
          </p:spPr>
        </p:pic>
      </p:gr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0" grpId="1"/>
      <p:bldP build="whole" bldLvl="1" animBg="1" rev="0" advAuto="0" spid="238" grpId="3"/>
      <p:bldP build="whole" bldLvl="1" animBg="1" rev="0" advAuto="0" spid="234" grpId="2"/>
      <p:bldP build="whole" bldLvl="1" animBg="1" rev="0" advAuto="0" spid="242" grpId="4"/>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8" name="Shape 248"/>
          <p:cNvSpPr/>
          <p:nvPr>
            <p:ph type="title"/>
          </p:nvPr>
        </p:nvSpPr>
        <p:spPr>
          <a:xfrm>
            <a:off x="4378523" y="-543018"/>
            <a:ext cx="15609095" cy="3036095"/>
          </a:xfrm>
          <a:prstGeom prst="rect">
            <a:avLst/>
          </a:prstGeom>
        </p:spPr>
        <p:txBody>
          <a:bodyPr/>
          <a:lstStyle/>
          <a:p>
            <a:pPr/>
            <a:r>
              <a:t>Постановка задачи</a:t>
            </a:r>
          </a:p>
        </p:txBody>
      </p:sp>
      <p:sp>
        <p:nvSpPr>
          <p:cNvPr id="249" name="Shape 249"/>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50" name="Shape 250"/>
          <p:cNvSpPr/>
          <p:nvPr/>
        </p:nvSpPr>
        <p:spPr>
          <a:xfrm>
            <a:off x="10318409" y="5048107"/>
            <a:ext cx="2025850"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a:latin typeface="Helvetica"/>
                <a:ea typeface="Helvetica"/>
                <a:cs typeface="Helvetica"/>
                <a:sym typeface="Helvetica"/>
              </a:defRPr>
            </a:lvl1pPr>
          </a:lstStyle>
          <a:p>
            <a:pPr/>
            <a:r>
              <a:t>Twitter</a:t>
            </a:r>
          </a:p>
        </p:txBody>
      </p:sp>
      <p:pic>
        <p:nvPicPr>
          <p:cNvPr id="251" name="Снимок экрана 2016-10-23 в 20.25.56.png"/>
          <p:cNvPicPr>
            <a:picLocks noChangeAspect="1"/>
          </p:cNvPicPr>
          <p:nvPr/>
        </p:nvPicPr>
        <p:blipFill>
          <a:blip r:embed="rId3">
            <a:extLst/>
          </a:blip>
          <a:srcRect l="2448" t="595" r="865" b="595"/>
          <a:stretch>
            <a:fillRect/>
          </a:stretch>
        </p:blipFill>
        <p:spPr>
          <a:xfrm>
            <a:off x="1560280" y="1927814"/>
            <a:ext cx="6067832" cy="11505922"/>
          </a:xfrm>
          <a:prstGeom prst="rect">
            <a:avLst/>
          </a:prstGeom>
          <a:ln w="12700">
            <a:miter lim="400000"/>
          </a:ln>
        </p:spPr>
      </p:pic>
      <p:sp>
        <p:nvSpPr>
          <p:cNvPr id="252" name="Shape 252"/>
          <p:cNvSpPr/>
          <p:nvPr/>
        </p:nvSpPr>
        <p:spPr>
          <a:xfrm>
            <a:off x="7303641" y="4865544"/>
            <a:ext cx="2832405" cy="1270001"/>
          </a:xfrm>
          <a:prstGeom prst="rightArrow">
            <a:avLst>
              <a:gd name="adj1" fmla="val 32000"/>
              <a:gd name="adj2" fmla="val 64000"/>
            </a:avLst>
          </a:prstGeom>
          <a:gradFill>
            <a:gsLst>
              <a:gs pos="0">
                <a:srgbClr val="FBFBFB"/>
              </a:gs>
              <a:gs pos="100000">
                <a:srgbClr val="BEBEBE"/>
              </a:gs>
            </a:gsLst>
            <a:lin ang="5400000"/>
          </a:gradFill>
          <a:ln w="12700">
            <a:miter lim="400000"/>
          </a:ln>
          <a:effectLst>
            <a:outerShdw sx="100000" sy="100000" kx="0" ky="0" algn="b" rotWithShape="0" blurRad="50800" dist="25400" dir="5400000">
              <a:srgbClr val="000000">
                <a:alpha val="50000"/>
              </a:srgbClr>
            </a:outerShdw>
          </a:effectLst>
        </p:spPr>
        <p:txBody>
          <a:bodyPr lIns="71437" tIns="71437" rIns="71437" bIns="71437" anchor="ctr"/>
          <a:lstStyle/>
          <a:p>
            <a:pPr>
              <a:defRPr sz="3200"/>
            </a:pPr>
          </a:p>
        </p:txBody>
      </p:sp>
      <p:sp>
        <p:nvSpPr>
          <p:cNvPr id="253" name="Shape 253"/>
          <p:cNvSpPr/>
          <p:nvPr/>
        </p:nvSpPr>
        <p:spPr>
          <a:xfrm>
            <a:off x="7303641" y="8983539"/>
            <a:ext cx="2832405" cy="1270001"/>
          </a:xfrm>
          <a:prstGeom prst="rightArrow">
            <a:avLst>
              <a:gd name="adj1" fmla="val 32000"/>
              <a:gd name="adj2" fmla="val 64000"/>
            </a:avLst>
          </a:prstGeom>
          <a:gradFill>
            <a:gsLst>
              <a:gs pos="0">
                <a:srgbClr val="FBFBFB"/>
              </a:gs>
              <a:gs pos="100000">
                <a:srgbClr val="BEBEBE"/>
              </a:gs>
            </a:gsLst>
            <a:lin ang="5400000"/>
          </a:gradFill>
          <a:ln w="12700">
            <a:miter lim="400000"/>
          </a:ln>
          <a:effectLst>
            <a:outerShdw sx="100000" sy="100000" kx="0" ky="0" algn="b" rotWithShape="0" blurRad="50800" dist="25400" dir="5400000">
              <a:srgbClr val="000000">
                <a:alpha val="50000"/>
              </a:srgbClr>
            </a:outerShdw>
          </a:effectLst>
        </p:spPr>
        <p:txBody>
          <a:bodyPr lIns="71437" tIns="71437" rIns="71437" bIns="71437" anchor="ctr"/>
          <a:lstStyle/>
          <a:p>
            <a:pPr>
              <a:defRPr sz="3200"/>
            </a:pPr>
          </a:p>
        </p:txBody>
      </p:sp>
      <p:sp>
        <p:nvSpPr>
          <p:cNvPr id="254" name="Shape 254"/>
          <p:cNvSpPr/>
          <p:nvPr/>
        </p:nvSpPr>
        <p:spPr>
          <a:xfrm>
            <a:off x="10643249" y="9166101"/>
            <a:ext cx="9601511"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a:latin typeface="Helvetica"/>
                <a:ea typeface="Helvetica"/>
                <a:cs typeface="Helvetica"/>
                <a:sym typeface="Helvetica"/>
              </a:defRPr>
            </a:lvl1pPr>
          </a:lstStyle>
          <a:p>
            <a:pPr/>
            <a:r>
              <a:t>текстовый блок с «Чемпионат»</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8" name="Shape 258"/>
          <p:cNvSpPr/>
          <p:nvPr>
            <p:ph type="title"/>
          </p:nvPr>
        </p:nvSpPr>
        <p:spPr>
          <a:xfrm>
            <a:off x="2412868" y="430395"/>
            <a:ext cx="20492797" cy="3036095"/>
          </a:xfrm>
          <a:prstGeom prst="rect">
            <a:avLst/>
          </a:prstGeom>
        </p:spPr>
        <p:txBody>
          <a:bodyPr/>
          <a:lstStyle>
            <a:lvl1pPr defTabSz="575071">
              <a:defRPr sz="7840"/>
            </a:lvl1pPr>
          </a:lstStyle>
          <a:p>
            <a:pPr/>
            <a:r>
              <a:t>Тестирование корректной последовательности при дозагрузке данных</a:t>
            </a:r>
          </a:p>
        </p:txBody>
      </p:sp>
      <p:sp>
        <p:nvSpPr>
          <p:cNvPr id="259" name="Shape 259"/>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60" name="Снимок экрана 2016-10-23 в 0.59.21.png"/>
          <p:cNvPicPr>
            <a:picLocks noChangeAspect="1"/>
          </p:cNvPicPr>
          <p:nvPr/>
        </p:nvPicPr>
        <p:blipFill>
          <a:blip r:embed="rId3">
            <a:extLst/>
          </a:blip>
          <a:stretch>
            <a:fillRect/>
          </a:stretch>
        </p:blipFill>
        <p:spPr>
          <a:xfrm>
            <a:off x="2142193" y="4009854"/>
            <a:ext cx="21703051" cy="7954903"/>
          </a:xfrm>
          <a:prstGeom prst="rect">
            <a:avLst/>
          </a:prstGeom>
          <a:ln w="12700">
            <a:miter lim="400000"/>
          </a:ln>
        </p:spPr>
      </p:pic>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64" name="Снимок экрана 2016-08-15 в 1.31.03.png"/>
          <p:cNvPicPr>
            <a:picLocks noChangeAspect="1"/>
          </p:cNvPicPr>
          <p:nvPr/>
        </p:nvPicPr>
        <p:blipFill>
          <a:blip r:embed="rId3">
            <a:extLst/>
          </a:blip>
          <a:srcRect l="536" t="0" r="2577" b="95992"/>
          <a:stretch>
            <a:fillRect/>
          </a:stretch>
        </p:blipFill>
        <p:spPr>
          <a:xfrm>
            <a:off x="3125434" y="3315237"/>
            <a:ext cx="16059371" cy="571473"/>
          </a:xfrm>
          <a:prstGeom prst="rect">
            <a:avLst/>
          </a:prstGeom>
          <a:ln w="12700">
            <a:miter lim="400000"/>
          </a:ln>
        </p:spPr>
      </p:pic>
      <p:sp>
        <p:nvSpPr>
          <p:cNvPr id="265" name="Shape 265"/>
          <p:cNvSpPr/>
          <p:nvPr>
            <p:ph type="title"/>
          </p:nvPr>
        </p:nvSpPr>
        <p:spPr>
          <a:prstGeom prst="rect">
            <a:avLst/>
          </a:prstGeom>
        </p:spPr>
        <p:txBody>
          <a:bodyPr/>
          <a:lstStyle/>
          <a:p>
            <a:pPr/>
            <a:r>
              <a:t>Анонимный Subscriber</a:t>
            </a:r>
          </a:p>
        </p:txBody>
      </p:sp>
      <p:sp>
        <p:nvSpPr>
          <p:cNvPr id="266" name="Shape 266"/>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67" name="Снимок экрана 2016-08-15 в 1.31.03.png"/>
          <p:cNvPicPr>
            <a:picLocks noChangeAspect="1"/>
          </p:cNvPicPr>
          <p:nvPr/>
        </p:nvPicPr>
        <p:blipFill>
          <a:blip r:embed="rId3">
            <a:extLst/>
          </a:blip>
          <a:srcRect l="3349" t="28963" r="0" b="8333"/>
          <a:stretch>
            <a:fillRect/>
          </a:stretch>
        </p:blipFill>
        <p:spPr>
          <a:xfrm>
            <a:off x="6059169" y="4074955"/>
            <a:ext cx="14260510" cy="7960080"/>
          </a:xfrm>
          <a:prstGeom prst="rect">
            <a:avLst/>
          </a:prstGeom>
          <a:ln w="12700">
            <a:miter lim="400000"/>
          </a:ln>
        </p:spPr>
      </p:pic>
      <p:sp>
        <p:nvSpPr>
          <p:cNvPr id="268" name="Shape 268"/>
          <p:cNvSpPr/>
          <p:nvPr/>
        </p:nvSpPr>
        <p:spPr>
          <a:xfrm>
            <a:off x="9265838" y="2974280"/>
            <a:ext cx="790576"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t>…</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2" name="Shape 272"/>
          <p:cNvSpPr/>
          <p:nvPr>
            <p:ph type="title"/>
          </p:nvPr>
        </p:nvSpPr>
        <p:spPr>
          <a:xfrm>
            <a:off x="1702061" y="426834"/>
            <a:ext cx="21366298" cy="3036094"/>
          </a:xfrm>
          <a:prstGeom prst="rect">
            <a:avLst/>
          </a:prstGeom>
        </p:spPr>
        <p:txBody>
          <a:bodyPr/>
          <a:lstStyle>
            <a:lvl1pPr defTabSz="706516">
              <a:defRPr sz="9632"/>
            </a:lvl1pPr>
          </a:lstStyle>
          <a:p>
            <a:pPr/>
            <a:r>
              <a:t>Тестирование анонимного Subscriber</a:t>
            </a:r>
          </a:p>
        </p:txBody>
      </p:sp>
      <p:sp>
        <p:nvSpPr>
          <p:cNvPr id="273" name="Shape 273"/>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74" name="Снимок экрана 2016-08-15 в 1.34.48.png"/>
          <p:cNvPicPr>
            <a:picLocks noChangeAspect="1"/>
          </p:cNvPicPr>
          <p:nvPr/>
        </p:nvPicPr>
        <p:blipFill>
          <a:blip r:embed="rId3">
            <a:extLst/>
          </a:blip>
          <a:stretch>
            <a:fillRect/>
          </a:stretch>
        </p:blipFill>
        <p:spPr>
          <a:xfrm>
            <a:off x="1935479" y="3637165"/>
            <a:ext cx="17610376" cy="7745033"/>
          </a:xfrm>
          <a:prstGeom prst="rect">
            <a:avLst/>
          </a:prstGeom>
          <a:ln w="12700">
            <a:miter lim="400000"/>
          </a:ln>
        </p:spPr>
      </p:pic>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8" name="Shape 278"/>
          <p:cNvSpPr/>
          <p:nvPr>
            <p:ph type="title"/>
          </p:nvPr>
        </p:nvSpPr>
        <p:spPr>
          <a:xfrm>
            <a:off x="4378523" y="327712"/>
            <a:ext cx="15609095" cy="3036095"/>
          </a:xfrm>
          <a:prstGeom prst="rect">
            <a:avLst/>
          </a:prstGeom>
        </p:spPr>
        <p:txBody>
          <a:bodyPr/>
          <a:lstStyle>
            <a:lvl1pPr defTabSz="755808">
              <a:defRPr sz="10304"/>
            </a:lvl1pPr>
          </a:lstStyle>
          <a:p>
            <a:pPr/>
            <a:r>
              <a:t> Именованный Subscriber</a:t>
            </a:r>
          </a:p>
        </p:txBody>
      </p:sp>
      <p:sp>
        <p:nvSpPr>
          <p:cNvPr id="279" name="Shape 279"/>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80" name="Снимок экрана 2016-08-06 в 21.15.08.png"/>
          <p:cNvPicPr>
            <a:picLocks noChangeAspect="1"/>
          </p:cNvPicPr>
          <p:nvPr/>
        </p:nvPicPr>
        <p:blipFill>
          <a:blip r:embed="rId3">
            <a:extLst/>
          </a:blip>
          <a:srcRect l="944" t="0" r="0" b="0"/>
          <a:stretch>
            <a:fillRect/>
          </a:stretch>
        </p:blipFill>
        <p:spPr>
          <a:xfrm>
            <a:off x="2028660" y="3295112"/>
            <a:ext cx="11492919" cy="9788798"/>
          </a:xfrm>
          <a:prstGeom prst="rect">
            <a:avLst/>
          </a:prstGeom>
          <a:ln w="12700">
            <a:miter lim="400000"/>
          </a:ln>
        </p:spPr>
      </p:pic>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4" name="Shape 284"/>
          <p:cNvSpPr/>
          <p:nvPr>
            <p:ph type="title"/>
          </p:nvPr>
        </p:nvSpPr>
        <p:spPr>
          <a:prstGeom prst="rect">
            <a:avLst/>
          </a:prstGeom>
        </p:spPr>
        <p:txBody>
          <a:bodyPr/>
          <a:lstStyle>
            <a:lvl1pPr defTabSz="681870">
              <a:defRPr sz="9296"/>
            </a:lvl1pPr>
          </a:lstStyle>
          <a:p>
            <a:pPr/>
            <a:r>
              <a:t>Тестирование именованного Subscriber. TestSubject</a:t>
            </a:r>
          </a:p>
        </p:txBody>
      </p:sp>
      <p:sp>
        <p:nvSpPr>
          <p:cNvPr id="285" name="Shape 285"/>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86" name="Снимок экрана 2016-08-15 в 1.47.37.png"/>
          <p:cNvPicPr>
            <a:picLocks noChangeAspect="1"/>
          </p:cNvPicPr>
          <p:nvPr/>
        </p:nvPicPr>
        <p:blipFill>
          <a:blip r:embed="rId3">
            <a:extLst/>
          </a:blip>
          <a:stretch>
            <a:fillRect/>
          </a:stretch>
        </p:blipFill>
        <p:spPr>
          <a:xfrm>
            <a:off x="2114418" y="4238098"/>
            <a:ext cx="20137305" cy="6815229"/>
          </a:xfrm>
          <a:prstGeom prst="rect">
            <a:avLst/>
          </a:prstGeom>
          <a:ln w="12700">
            <a:miter lim="400000"/>
          </a:ln>
        </p:spPr>
      </p:pic>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0" name="Shape 290"/>
          <p:cNvSpPr/>
          <p:nvPr>
            <p:ph type="title"/>
          </p:nvPr>
        </p:nvSpPr>
        <p:spPr>
          <a:xfrm>
            <a:off x="2788166" y="625078"/>
            <a:ext cx="18278566" cy="3036094"/>
          </a:xfrm>
          <a:prstGeom prst="rect">
            <a:avLst/>
          </a:prstGeom>
        </p:spPr>
        <p:txBody>
          <a:bodyPr/>
          <a:lstStyle>
            <a:lvl1pPr defTabSz="698301">
              <a:defRPr sz="9520"/>
            </a:lvl1pPr>
          </a:lstStyle>
          <a:p>
            <a:pPr/>
            <a:r>
              <a:t>Rx Plugins: Пример логирования</a:t>
            </a:r>
          </a:p>
        </p:txBody>
      </p:sp>
      <p:sp>
        <p:nvSpPr>
          <p:cNvPr id="291" name="Shape 291"/>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92" name="Снимок экрана 2016-10-23 в 16.33.29.png"/>
          <p:cNvPicPr>
            <a:picLocks noChangeAspect="1"/>
          </p:cNvPicPr>
          <p:nvPr/>
        </p:nvPicPr>
        <p:blipFill>
          <a:blip r:embed="rId3">
            <a:extLst/>
          </a:blip>
          <a:stretch>
            <a:fillRect/>
          </a:stretch>
        </p:blipFill>
        <p:spPr>
          <a:xfrm>
            <a:off x="1217313" y="4692179"/>
            <a:ext cx="10160001" cy="6070601"/>
          </a:xfrm>
          <a:prstGeom prst="rect">
            <a:avLst/>
          </a:prstGeom>
          <a:ln w="12700">
            <a:miter lim="400000"/>
          </a:ln>
        </p:spPr>
      </p:pic>
      <p:grpSp>
        <p:nvGrpSpPr>
          <p:cNvPr id="295" name="Group 295"/>
          <p:cNvGrpSpPr/>
          <p:nvPr/>
        </p:nvGrpSpPr>
        <p:grpSpPr>
          <a:xfrm>
            <a:off x="11210768" y="4741962"/>
            <a:ext cx="11955919" cy="1590676"/>
            <a:chOff x="0" y="0"/>
            <a:chExt cx="11955918" cy="1590675"/>
          </a:xfrm>
        </p:grpSpPr>
        <p:sp>
          <p:nvSpPr>
            <p:cNvPr id="293" name="Shape 293"/>
            <p:cNvSpPr/>
            <p:nvPr/>
          </p:nvSpPr>
          <p:spPr>
            <a:xfrm>
              <a:off x="1590495" y="0"/>
              <a:ext cx="10365424" cy="1590676"/>
            </a:xfrm>
            <a:prstGeom prst="rect">
              <a:avLst/>
            </a:prstGeom>
            <a:solidFill>
              <a:srgbClr val="000000"/>
            </a:solid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p>
              <a:pPr algn="l">
                <a:defRPr sz="3200">
                  <a:solidFill>
                    <a:srgbClr val="FFFFFF"/>
                  </a:solidFill>
                  <a:latin typeface="Helvetica"/>
                  <a:ea typeface="Helvetica"/>
                  <a:cs typeface="Helvetica"/>
                  <a:sym typeface="Helvetica"/>
                </a:defRPr>
              </a:pPr>
              <a:r>
                <a:t> Creating class rx.internal.operators.OnSubscribeRange     </a:t>
              </a:r>
            </a:p>
            <a:p>
              <a:pPr algn="l">
                <a:defRPr sz="3200">
                  <a:solidFill>
                    <a:srgbClr val="FFFFFF"/>
                  </a:solidFill>
                  <a:latin typeface="Helvetica"/>
                  <a:ea typeface="Helvetica"/>
                  <a:cs typeface="Helvetica"/>
                  <a:sym typeface="Helvetica"/>
                </a:defRPr>
              </a:pPr>
              <a:r>
                <a:t> Creating class rx.internal.operators.OnSubscribeMap</a:t>
              </a:r>
            </a:p>
            <a:p>
              <a:pPr algn="l">
                <a:defRPr sz="3200">
                  <a:solidFill>
                    <a:srgbClr val="FFFFFF"/>
                  </a:solidFill>
                  <a:latin typeface="Helvetica"/>
                  <a:ea typeface="Helvetica"/>
                  <a:cs typeface="Helvetica"/>
                  <a:sym typeface="Helvetica"/>
                </a:defRPr>
              </a:pPr>
              <a:r>
                <a:t> Creating class rx.internal.operators.OnSubscribeFilter</a:t>
              </a:r>
            </a:p>
          </p:txBody>
        </p:sp>
        <p:sp>
          <p:nvSpPr>
            <p:cNvPr id="294" name="Shape 294"/>
            <p:cNvSpPr/>
            <p:nvPr/>
          </p:nvSpPr>
          <p:spPr>
            <a:xfrm>
              <a:off x="0" y="160337"/>
              <a:ext cx="1270000" cy="1270001"/>
            </a:xfrm>
            <a:prstGeom prst="rightArrow">
              <a:avLst>
                <a:gd name="adj1" fmla="val 32000"/>
                <a:gd name="adj2" fmla="val 64000"/>
              </a:avLst>
            </a:prstGeom>
            <a:gradFill flip="none" rotWithShape="1">
              <a:gsLst>
                <a:gs pos="0">
                  <a:srgbClr val="FBFBFB"/>
                </a:gs>
                <a:gs pos="100000">
                  <a:srgbClr val="BEBEBE"/>
                </a:gs>
              </a:gsLst>
              <a:lin ang="5400000" scaled="0"/>
            </a:gradFill>
            <a:ln w="12700" cap="flat">
              <a:noFill/>
              <a:miter lim="400000"/>
            </a:ln>
            <a:effectLst>
              <a:outerShdw sx="100000" sy="100000" kx="0" ky="0" algn="b" rotWithShape="0" blurRad="50800" dist="25400" dir="5400000">
                <a:srgbClr val="000000">
                  <a:alpha val="50000"/>
                </a:srgbClr>
              </a:outerShdw>
            </a:effectLst>
          </p:spPr>
          <p:txBody>
            <a:bodyPr wrap="square" lIns="71437" tIns="71437" rIns="71437" bIns="71437" numCol="1" anchor="ctr">
              <a:noAutofit/>
            </a:bodyPr>
            <a:lstStyle/>
            <a:p>
              <a:pPr>
                <a:defRPr sz="3200"/>
              </a:pPr>
            </a:p>
          </p:txBody>
        </p:sp>
      </p:gr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5"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Shape 125"/>
          <p:cNvSpPr/>
          <p:nvPr>
            <p:ph type="title"/>
          </p:nvPr>
        </p:nvSpPr>
        <p:spPr>
          <a:prstGeom prst="rect">
            <a:avLst/>
          </a:prstGeom>
        </p:spPr>
        <p:txBody>
          <a:bodyPr/>
          <a:lstStyle/>
          <a:p>
            <a:pPr/>
            <a:r>
              <a:t>Observable</a:t>
            </a:r>
          </a:p>
        </p:txBody>
      </p:sp>
      <p:sp>
        <p:nvSpPr>
          <p:cNvPr id="126" name="Shape 126"/>
          <p:cNvSpPr/>
          <p:nvPr/>
        </p:nvSpPr>
        <p:spPr>
          <a:xfrm>
            <a:off x="2966250" y="4352282"/>
            <a:ext cx="3755245" cy="1436316"/>
          </a:xfrm>
          <a:prstGeom prst="roundRect">
            <a:avLst>
              <a:gd name="adj" fmla="val 15000"/>
            </a:avLst>
          </a:prstGeom>
          <a:blipFill>
            <a:blip r:embed="rId3"/>
          </a:blipFill>
          <a:ln w="12700">
            <a:miter lim="400000"/>
          </a:ln>
          <a:effectLst>
            <a:outerShdw sx="100000" sy="100000" kx="0" ky="0" algn="b" rotWithShape="0" blurRad="63500" dist="12700" dir="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a:defRPr sz="3200">
                <a:solidFill>
                  <a:srgbClr val="FFFFFF"/>
                </a:solidFill>
              </a:defRPr>
            </a:lvl1pPr>
          </a:lstStyle>
          <a:p>
            <a:pPr/>
            <a:r>
              <a:t>Observable</a:t>
            </a:r>
          </a:p>
        </p:txBody>
      </p:sp>
      <p:sp>
        <p:nvSpPr>
          <p:cNvPr id="127" name="Shape 127"/>
          <p:cNvSpPr/>
          <p:nvPr/>
        </p:nvSpPr>
        <p:spPr>
          <a:xfrm>
            <a:off x="17972409" y="10707631"/>
            <a:ext cx="3755245" cy="1436317"/>
          </a:xfrm>
          <a:prstGeom prst="roundRect">
            <a:avLst>
              <a:gd name="adj" fmla="val 15000"/>
            </a:avLst>
          </a:prstGeom>
          <a:blipFill>
            <a:blip r:embed="rId4"/>
          </a:blip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a:defRPr sz="3200">
                <a:solidFill>
                  <a:srgbClr val="FFFFFF"/>
                </a:solidFill>
              </a:defRPr>
            </a:lvl1pPr>
          </a:lstStyle>
          <a:p>
            <a:pPr/>
            <a:r>
              <a:t>Observable</a:t>
            </a:r>
          </a:p>
        </p:txBody>
      </p:sp>
      <p:sp>
        <p:nvSpPr>
          <p:cNvPr id="128" name="Shape 128"/>
          <p:cNvSpPr/>
          <p:nvPr/>
        </p:nvSpPr>
        <p:spPr>
          <a:xfrm>
            <a:off x="12876423" y="8523835"/>
            <a:ext cx="3755244" cy="1436316"/>
          </a:xfrm>
          <a:prstGeom prst="roundRect">
            <a:avLst>
              <a:gd name="adj" fmla="val 15000"/>
            </a:avLst>
          </a:prstGeom>
          <a:blipFill>
            <a:blip r:embed="rId5"/>
          </a:blipFill>
          <a:ln w="12700">
            <a:miter lim="400000"/>
          </a:ln>
          <a:effectLst>
            <a:outerShdw sx="100000" sy="100000" kx="0" ky="0" algn="b" rotWithShape="0" blurRad="25400" dist="25400" dir="2388334">
              <a:srgbClr val="000000">
                <a:alpha val="79310"/>
              </a:srgbClr>
            </a:outerShdw>
          </a:effectLst>
          <a:extLst>
            <a:ext uri="{C572A759-6A51-4108-AA02-DFA0A04FC94B}">
              <ma14:wrappingTextBoxFlag xmlns:ma14="http://schemas.microsoft.com/office/mac/drawingml/2011/main" val="1"/>
            </a:ext>
          </a:extLst>
        </p:spPr>
        <p:txBody>
          <a:bodyPr lIns="71437" tIns="71437" rIns="71437" bIns="71437" anchor="ctr"/>
          <a:lstStyle>
            <a:lvl1pPr>
              <a:defRPr sz="3200">
                <a:solidFill>
                  <a:srgbClr val="FFFFFF"/>
                </a:solidFill>
              </a:defRPr>
            </a:lvl1pPr>
          </a:lstStyle>
          <a:p>
            <a:pPr/>
            <a:r>
              <a:t>Observable</a:t>
            </a:r>
          </a:p>
        </p:txBody>
      </p:sp>
      <p:sp>
        <p:nvSpPr>
          <p:cNvPr id="129" name="Shape 129"/>
          <p:cNvSpPr/>
          <p:nvPr/>
        </p:nvSpPr>
        <p:spPr>
          <a:xfrm>
            <a:off x="7762354" y="6139842"/>
            <a:ext cx="3755245" cy="1436316"/>
          </a:xfrm>
          <a:prstGeom prst="roundRect">
            <a:avLst>
              <a:gd name="adj" fmla="val 15000"/>
            </a:avLst>
          </a:prstGeom>
          <a:blipFill>
            <a:blip r:embed="rId6"/>
          </a:blip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a:defRPr sz="3200">
                <a:solidFill>
                  <a:srgbClr val="FFFFFF"/>
                </a:solidFill>
              </a:defRPr>
            </a:lvl1pPr>
          </a:lstStyle>
          <a:p>
            <a:pPr/>
            <a:r>
              <a:t>Observable</a:t>
            </a:r>
          </a:p>
        </p:txBody>
      </p:sp>
      <p:cxnSp>
        <p:nvCxnSpPr>
          <p:cNvPr id="130" name="Connector 130"/>
          <p:cNvCxnSpPr>
            <a:stCxn id="126" idx="0"/>
            <a:endCxn id="129" idx="0"/>
          </p:cNvCxnSpPr>
          <p:nvPr/>
        </p:nvCxnSpPr>
        <p:spPr>
          <a:xfrm>
            <a:off x="4843872" y="5070439"/>
            <a:ext cx="4796105" cy="1787561"/>
          </a:xfrm>
          <a:prstGeom prst="straightConnector1">
            <a:avLst/>
          </a:prstGeom>
          <a:ln w="25400">
            <a:solidFill>
              <a:srgbClr val="000000"/>
            </a:solidFill>
            <a:miter lim="400000"/>
          </a:ln>
        </p:spPr>
      </p:cxnSp>
      <p:cxnSp>
        <p:nvCxnSpPr>
          <p:cNvPr id="131" name="Connector 131"/>
          <p:cNvCxnSpPr>
            <a:stCxn id="129" idx="0"/>
            <a:endCxn id="128" idx="0"/>
          </p:cNvCxnSpPr>
          <p:nvPr/>
        </p:nvCxnSpPr>
        <p:spPr>
          <a:xfrm>
            <a:off x="9639976" y="6858000"/>
            <a:ext cx="5114070" cy="2383994"/>
          </a:xfrm>
          <a:prstGeom prst="straightConnector1">
            <a:avLst/>
          </a:prstGeom>
          <a:ln w="25400">
            <a:solidFill>
              <a:srgbClr val="000000"/>
            </a:solidFill>
            <a:miter lim="400000"/>
          </a:ln>
        </p:spPr>
      </p:cxnSp>
      <p:cxnSp>
        <p:nvCxnSpPr>
          <p:cNvPr id="132" name="Connector 132"/>
          <p:cNvCxnSpPr>
            <a:stCxn id="128" idx="0"/>
            <a:endCxn id="127" idx="0"/>
          </p:cNvCxnSpPr>
          <p:nvPr/>
        </p:nvCxnSpPr>
        <p:spPr>
          <a:xfrm>
            <a:off x="14754045" y="9241993"/>
            <a:ext cx="5095987" cy="2183797"/>
          </a:xfrm>
          <a:prstGeom prst="straightConnector1">
            <a:avLst/>
          </a:prstGeom>
          <a:ln w="25400">
            <a:solidFill>
              <a:srgbClr val="000000"/>
            </a:solidFill>
            <a:miter lim="400000"/>
          </a:ln>
        </p:spPr>
      </p:cxnSp>
      <p:sp>
        <p:nvSpPr>
          <p:cNvPr id="133" name="Shape 133"/>
          <p:cNvSpPr/>
          <p:nvPr/>
        </p:nvSpPr>
        <p:spPr>
          <a:xfrm>
            <a:off x="7498931" y="4812211"/>
            <a:ext cx="2194347" cy="904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b="1">
                <a:solidFill>
                  <a:srgbClr val="005493"/>
                </a:solidFill>
                <a:latin typeface="Helvetica"/>
                <a:ea typeface="Helvetica"/>
                <a:cs typeface="Helvetica"/>
                <a:sym typeface="Helvetica"/>
              </a:defRPr>
            </a:lvl1pPr>
          </a:lstStyle>
          <a:p>
            <a:pPr/>
            <a:r>
              <a:t>filter</a:t>
            </a:r>
          </a:p>
        </p:txBody>
      </p:sp>
      <p:sp>
        <p:nvSpPr>
          <p:cNvPr id="134" name="Shape 134"/>
          <p:cNvSpPr/>
          <p:nvPr/>
        </p:nvSpPr>
        <p:spPr>
          <a:xfrm>
            <a:off x="2484341" y="3404196"/>
            <a:ext cx="2194348" cy="904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b="1">
                <a:solidFill>
                  <a:schemeClr val="accent2"/>
                </a:solidFill>
                <a:latin typeface="Helvetica"/>
                <a:ea typeface="Helvetica"/>
                <a:cs typeface="Helvetica"/>
                <a:sym typeface="Helvetica"/>
              </a:defRPr>
            </a:lvl1pPr>
          </a:lstStyle>
          <a:p>
            <a:pPr/>
            <a:r>
              <a:t>init</a:t>
            </a:r>
          </a:p>
        </p:txBody>
      </p:sp>
      <p:sp>
        <p:nvSpPr>
          <p:cNvPr id="135" name="Shape 135"/>
          <p:cNvSpPr/>
          <p:nvPr/>
        </p:nvSpPr>
        <p:spPr>
          <a:xfrm>
            <a:off x="12616670" y="7002680"/>
            <a:ext cx="2194347" cy="904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b="1">
                <a:solidFill>
                  <a:schemeClr val="accent6">
                    <a:lumOff val="-8741"/>
                  </a:schemeClr>
                </a:solidFill>
                <a:latin typeface="Helvetica"/>
                <a:ea typeface="Helvetica"/>
                <a:cs typeface="Helvetica"/>
                <a:sym typeface="Helvetica"/>
              </a:defRPr>
            </a:lvl1pPr>
          </a:lstStyle>
          <a:p>
            <a:pPr/>
            <a:r>
              <a:t>sort</a:t>
            </a:r>
          </a:p>
        </p:txBody>
      </p:sp>
      <p:sp>
        <p:nvSpPr>
          <p:cNvPr id="136" name="Shape 136"/>
          <p:cNvSpPr/>
          <p:nvPr/>
        </p:nvSpPr>
        <p:spPr>
          <a:xfrm>
            <a:off x="17695995" y="9047491"/>
            <a:ext cx="2194348" cy="904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b="1">
                <a:solidFill>
                  <a:schemeClr val="accent5">
                    <a:hueOff val="-176146"/>
                    <a:satOff val="3665"/>
                    <a:lumOff val="-13986"/>
                  </a:schemeClr>
                </a:solidFill>
                <a:latin typeface="Helvetica"/>
                <a:ea typeface="Helvetica"/>
                <a:cs typeface="Helvetica"/>
                <a:sym typeface="Helvetica"/>
              </a:defRPr>
            </a:lvl1pPr>
          </a:lstStyle>
          <a:p>
            <a:pPr/>
            <a:r>
              <a:t>map</a:t>
            </a:r>
          </a:p>
        </p:txBody>
      </p:sp>
      <p:sp>
        <p:nvSpPr>
          <p:cNvPr id="137" name="Shape 137"/>
          <p:cNvSpPr/>
          <p:nvPr/>
        </p:nvSpPr>
        <p:spPr>
          <a:xfrm>
            <a:off x="2390399" y="2915191"/>
            <a:ext cx="20014284" cy="9895414"/>
          </a:xfrm>
          <a:prstGeom prst="roundRect">
            <a:avLst>
              <a:gd name="adj" fmla="val 15446"/>
            </a:avLst>
          </a:prstGeom>
          <a:ln w="25400">
            <a:solidFill>
              <a:srgbClr val="85888D"/>
            </a:solidFill>
            <a:miter lim="400000"/>
          </a:ln>
        </p:spPr>
        <p:txBody>
          <a:bodyPr lIns="71437" tIns="71437" rIns="71437" bIns="71437" anchor="ctr"/>
          <a:lstStyle/>
          <a:p>
            <a:pPr>
              <a:defRPr sz="3200"/>
            </a:pPr>
          </a:p>
        </p:txBody>
      </p:sp>
      <p:sp>
        <p:nvSpPr>
          <p:cNvPr id="138" name="Shape 138"/>
          <p:cNvSpPr/>
          <p:nvPr>
            <p:ph type="sldNum" sz="quarter" idx="4294967295"/>
          </p:nvPr>
        </p:nvSpPr>
        <p:spPr>
          <a:xfrm>
            <a:off x="12020548" y="13010554"/>
            <a:ext cx="325045" cy="51117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9" name="Shape 299"/>
          <p:cNvSpPr/>
          <p:nvPr>
            <p:ph type="title"/>
          </p:nvPr>
        </p:nvSpPr>
        <p:spPr>
          <a:xfrm>
            <a:off x="1057865" y="458038"/>
            <a:ext cx="22977998" cy="3036094"/>
          </a:xfrm>
          <a:prstGeom prst="rect">
            <a:avLst/>
          </a:prstGeom>
        </p:spPr>
        <p:txBody>
          <a:bodyPr/>
          <a:lstStyle/>
          <a:p>
            <a:pPr>
              <a:defRPr sz="8400"/>
            </a:pPr>
            <a:r>
              <a:t>Rx Plugins: Подмена стандартных Schedulers: </a:t>
            </a:r>
            <a:r>
              <a:rPr>
                <a:latin typeface="Helvetica"/>
                <a:ea typeface="Helvetica"/>
                <a:cs typeface="Helvetica"/>
                <a:sym typeface="Helvetica"/>
              </a:rPr>
              <a:t>io, computation, newThread</a:t>
            </a:r>
          </a:p>
        </p:txBody>
      </p:sp>
      <p:sp>
        <p:nvSpPr>
          <p:cNvPr id="300" name="Shape 300"/>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01" name="Снимок экрана 2016-10-23 в 17.26.13.png"/>
          <p:cNvPicPr>
            <a:picLocks noChangeAspect="1"/>
          </p:cNvPicPr>
          <p:nvPr/>
        </p:nvPicPr>
        <p:blipFill>
          <a:blip r:embed="rId3">
            <a:extLst/>
          </a:blip>
          <a:srcRect l="0" t="0" r="0" b="0"/>
          <a:stretch>
            <a:fillRect/>
          </a:stretch>
        </p:blipFill>
        <p:spPr>
          <a:xfrm>
            <a:off x="1583333" y="4462490"/>
            <a:ext cx="16309946" cy="6105170"/>
          </a:xfrm>
          <a:prstGeom prst="rect">
            <a:avLst/>
          </a:prstGeom>
          <a:ln w="12700">
            <a:miter lim="400000"/>
          </a:ln>
        </p:spPr>
      </p:pic>
      <p:grpSp>
        <p:nvGrpSpPr>
          <p:cNvPr id="304" name="Group 304"/>
          <p:cNvGrpSpPr/>
          <p:nvPr/>
        </p:nvGrpSpPr>
        <p:grpSpPr>
          <a:xfrm>
            <a:off x="17963272" y="7634449"/>
            <a:ext cx="5547125" cy="1270001"/>
            <a:chOff x="0" y="0"/>
            <a:chExt cx="5547123" cy="1270000"/>
          </a:xfrm>
        </p:grpSpPr>
        <p:sp>
          <p:nvSpPr>
            <p:cNvPr id="302" name="Shape 302"/>
            <p:cNvSpPr/>
            <p:nvPr/>
          </p:nvSpPr>
          <p:spPr>
            <a:xfrm>
              <a:off x="0" y="0"/>
              <a:ext cx="1270000" cy="1270000"/>
            </a:xfrm>
            <a:prstGeom prst="rightArrow">
              <a:avLst>
                <a:gd name="adj1" fmla="val 32000"/>
                <a:gd name="adj2" fmla="val 64000"/>
              </a:avLst>
            </a:prstGeom>
            <a:blipFill rotWithShape="1">
              <a:blip r:embed="rId4"/>
              <a:srcRect l="0" t="0" r="0" b="0"/>
              <a:tile tx="0" ty="0" sx="100000" sy="100000" flip="none" algn="tl"/>
            </a:blipFill>
            <a:ln w="12700" cap="flat">
              <a:noFill/>
              <a:miter lim="400000"/>
            </a:ln>
            <a:effectLst>
              <a:outerShdw sx="100000" sy="100000" kx="0" ky="0" algn="b" rotWithShape="0" blurRad="50800" dist="25400" dir="5400000">
                <a:srgbClr val="000000">
                  <a:alpha val="50000"/>
                </a:srgbClr>
              </a:outerShdw>
            </a:effectLst>
          </p:spPr>
          <p:txBody>
            <a:bodyPr wrap="square" lIns="71437" tIns="71437" rIns="71437" bIns="71437" numCol="1" anchor="ctr">
              <a:noAutofit/>
            </a:bodyPr>
            <a:lstStyle/>
            <a:p>
              <a:pPr>
                <a:defRPr sz="3200">
                  <a:solidFill>
                    <a:srgbClr val="FFFFFF"/>
                  </a:solidFill>
                </a:defRPr>
              </a:pPr>
            </a:p>
          </p:txBody>
        </p:sp>
        <p:sp>
          <p:nvSpPr>
            <p:cNvPr id="303" name="Shape 303"/>
            <p:cNvSpPr/>
            <p:nvPr/>
          </p:nvSpPr>
          <p:spPr>
            <a:xfrm>
              <a:off x="1388635" y="101600"/>
              <a:ext cx="4158489" cy="1066801"/>
            </a:xfrm>
            <a:prstGeom prst="rect">
              <a:avLst/>
            </a:prstGeom>
            <a:blipFill rotWithShape="1">
              <a:blip r:embed="rId4"/>
              <a:srcRect l="0" t="0" r="0" b="0"/>
              <a:tile tx="0" ty="0" sx="100000" sy="100000" flip="none" algn="tl"/>
            </a:blip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none" lIns="228600" tIns="228600" rIns="228600" bIns="228600" numCol="1" anchor="ctr">
              <a:spAutoFit/>
            </a:bodyPr>
            <a:lstStyle>
              <a:lvl1pPr>
                <a:defRPr sz="4000">
                  <a:solidFill>
                    <a:srgbClr val="FFFFFF"/>
                  </a:solidFill>
                </a:defRPr>
              </a:lvl1pPr>
            </a:lstStyle>
            <a:p>
              <a:pPr/>
              <a:r>
                <a:t>Hello from: main</a:t>
              </a:r>
            </a:p>
          </p:txBody>
        </p:sp>
      </p:gr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4"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8" name="Shape 308"/>
          <p:cNvSpPr/>
          <p:nvPr>
            <p:ph type="title"/>
          </p:nvPr>
        </p:nvSpPr>
        <p:spPr>
          <a:prstGeom prst="rect">
            <a:avLst/>
          </a:prstGeom>
        </p:spPr>
        <p:txBody>
          <a:bodyPr/>
          <a:lstStyle/>
          <a:p>
            <a:pPr/>
            <a:r>
              <a:t>Выводы</a:t>
            </a:r>
          </a:p>
        </p:txBody>
      </p:sp>
      <p:sp>
        <p:nvSpPr>
          <p:cNvPr id="309" name="Shape 309"/>
          <p:cNvSpPr/>
          <p:nvPr>
            <p:ph type="body" idx="1"/>
          </p:nvPr>
        </p:nvSpPr>
        <p:spPr>
          <a:xfrm>
            <a:off x="1704722" y="3424561"/>
            <a:ext cx="20974555" cy="9390850"/>
          </a:xfrm>
          <a:prstGeom prst="rect">
            <a:avLst/>
          </a:prstGeom>
        </p:spPr>
        <p:txBody>
          <a:bodyPr lIns="165100" tIns="165100" rIns="165100" bIns="165100">
            <a:noAutofit/>
          </a:bodyPr>
          <a:lstStyle/>
          <a:p>
            <a:pPr algn="l">
              <a:lnSpc>
                <a:spcPct val="200000"/>
              </a:lnSpc>
            </a:pPr>
            <a:r>
              <a:t>Код с rxJava - тестируемый</a:t>
            </a:r>
          </a:p>
          <a:p>
            <a:pPr algn="l">
              <a:lnSpc>
                <a:spcPct val="200000"/>
              </a:lnSpc>
            </a:pPr>
            <a:r>
              <a:t>Нужно помнить о правильных Schedulers</a:t>
            </a:r>
            <a:r>
              <a:rPr>
                <a:latin typeface="Helvetica"/>
                <a:ea typeface="Helvetica"/>
                <a:cs typeface="Helvetica"/>
                <a:sym typeface="Helvetica"/>
              </a:rPr>
              <a:t> </a:t>
            </a:r>
            <a:r>
              <a:t>в тестовом окружении</a:t>
            </a:r>
          </a:p>
          <a:p>
            <a:pPr algn="l">
              <a:lnSpc>
                <a:spcPct val="200000"/>
              </a:lnSpc>
            </a:pPr>
            <a:r>
              <a:rPr>
                <a:latin typeface="Helvetica"/>
                <a:ea typeface="Helvetica"/>
                <a:cs typeface="Helvetica"/>
                <a:sym typeface="Helvetica"/>
              </a:rPr>
              <a:t>TestSubscriber</a:t>
            </a:r>
            <a:r>
              <a:t> и </a:t>
            </a:r>
            <a:r>
              <a:rPr>
                <a:latin typeface="Helvetica"/>
                <a:ea typeface="Helvetica"/>
                <a:cs typeface="Helvetica"/>
                <a:sym typeface="Helvetica"/>
              </a:rPr>
              <a:t>TestScheduler</a:t>
            </a:r>
            <a:r>
              <a:t> позволяют с легкостью протестировать любой Observable</a:t>
            </a:r>
          </a:p>
          <a:p>
            <a:pPr algn="l">
              <a:lnSpc>
                <a:spcPct val="200000"/>
              </a:lnSpc>
            </a:pPr>
            <a:r>
              <a:rPr>
                <a:latin typeface="Helvetica"/>
                <a:ea typeface="Helvetica"/>
                <a:cs typeface="Helvetica"/>
                <a:sym typeface="Helvetica"/>
              </a:rPr>
              <a:t>TestSubject</a:t>
            </a:r>
            <a:r>
              <a:t> отлично подходит для тестирования именованных Subscribers</a:t>
            </a:r>
          </a:p>
        </p:txBody>
      </p:sp>
      <p:sp>
        <p:nvSpPr>
          <p:cNvPr id="310" name="Shape 310"/>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4" name="Shape 314"/>
          <p:cNvSpPr/>
          <p:nvPr>
            <p:ph type="title"/>
          </p:nvPr>
        </p:nvSpPr>
        <p:spPr>
          <a:xfrm>
            <a:off x="1431097" y="625078"/>
            <a:ext cx="21503947" cy="3036094"/>
          </a:xfrm>
          <a:prstGeom prst="rect">
            <a:avLst/>
          </a:prstGeom>
        </p:spPr>
        <p:txBody>
          <a:bodyPr/>
          <a:lstStyle>
            <a:lvl1pPr defTabSz="698301">
              <a:defRPr sz="9520"/>
            </a:lvl1pPr>
          </a:lstStyle>
          <a:p>
            <a:pPr/>
            <a:r>
              <a:t>Ответы на часто задаваемые вопросы</a:t>
            </a:r>
          </a:p>
        </p:txBody>
      </p:sp>
      <p:sp>
        <p:nvSpPr>
          <p:cNvPr id="315" name="Shape 315"/>
          <p:cNvSpPr/>
          <p:nvPr/>
        </p:nvSpPr>
        <p:spPr>
          <a:xfrm>
            <a:off x="1559932" y="3533245"/>
            <a:ext cx="21264135" cy="913960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lvl="1" algn="l" defTabSz="642937">
              <a:lnSpc>
                <a:spcPct val="120000"/>
              </a:lnSpc>
              <a:defRPr sz="3800" u="sng">
                <a:latin typeface="Helvetica"/>
                <a:ea typeface="Helvetica"/>
                <a:cs typeface="Helvetica"/>
                <a:sym typeface="Helvetica"/>
              </a:defRPr>
            </a:pPr>
            <a:r>
              <a:t>flatMap</a:t>
            </a:r>
            <a:r>
              <a:rPr u="none"/>
              <a:t>, </a:t>
            </a:r>
            <a:r>
              <a:t>concatMap</a:t>
            </a:r>
            <a:r>
              <a:rPr u="none"/>
              <a:t>, </a:t>
            </a:r>
            <a:r>
              <a:t>switchMap</a:t>
            </a:r>
            <a:r>
              <a:rPr u="none"/>
              <a:t> - в чем разница?</a:t>
            </a:r>
          </a:p>
          <a:p>
            <a:pPr lvl="1" marL="1077550" indent="-436597" algn="l" defTabSz="642937">
              <a:lnSpc>
                <a:spcPct val="120000"/>
              </a:lnSpc>
              <a:buSzPct val="75000"/>
              <a:buChar char="•"/>
              <a:defRPr sz="3800"/>
            </a:pPr>
            <a:r>
              <a:rPr>
                <a:latin typeface="Helvetica"/>
                <a:ea typeface="Helvetica"/>
                <a:cs typeface="Helvetica"/>
                <a:sym typeface="Helvetica"/>
              </a:rPr>
              <a:t>flatMap</a:t>
            </a:r>
            <a:r>
              <a:t> - получим все onNext от предыдущего Observable, но порядок их не гарантируется</a:t>
            </a:r>
          </a:p>
          <a:p>
            <a:pPr lvl="1" marL="1077550" indent="-436597" algn="l" defTabSz="642937">
              <a:lnSpc>
                <a:spcPct val="120000"/>
              </a:lnSpc>
              <a:buSzPct val="75000"/>
              <a:buChar char="•"/>
              <a:defRPr sz="3800"/>
            </a:pPr>
            <a:r>
              <a:rPr>
                <a:latin typeface="Helvetica"/>
                <a:ea typeface="Helvetica"/>
                <a:cs typeface="Helvetica"/>
                <a:sym typeface="Helvetica"/>
              </a:rPr>
              <a:t>concatMap</a:t>
            </a:r>
            <a:r>
              <a:t> - получим все onNext только после завершения предыдущего Observable</a:t>
            </a:r>
          </a:p>
          <a:p>
            <a:pPr lvl="1" marL="1077550" indent="-436597" algn="l" defTabSz="642937">
              <a:lnSpc>
                <a:spcPct val="120000"/>
              </a:lnSpc>
              <a:buSzPct val="75000"/>
              <a:buChar char="•"/>
              <a:defRPr sz="3800"/>
            </a:pPr>
            <a:r>
              <a:rPr>
                <a:latin typeface="Helvetica"/>
                <a:ea typeface="Helvetica"/>
                <a:cs typeface="Helvetica"/>
                <a:sym typeface="Helvetica"/>
              </a:rPr>
              <a:t>switchMap</a:t>
            </a:r>
            <a:r>
              <a:t> - отписывается от всех предыдущих Observable, какие-то onNext можем не получить</a:t>
            </a:r>
          </a:p>
          <a:p>
            <a:pPr lvl="1" marL="1077550" indent="-436597" algn="l" defTabSz="642937">
              <a:lnSpc>
                <a:spcPct val="120000"/>
              </a:lnSpc>
              <a:buSzPct val="75000"/>
              <a:buChar char="•"/>
              <a:defRPr sz="3800"/>
            </a:pPr>
          </a:p>
          <a:p>
            <a:pPr lvl="1" algn="l" defTabSz="642937">
              <a:lnSpc>
                <a:spcPct val="120000"/>
              </a:lnSpc>
              <a:defRPr sz="3800" u="sng">
                <a:latin typeface="Helvetica"/>
                <a:ea typeface="Helvetica"/>
                <a:cs typeface="Helvetica"/>
                <a:sym typeface="Helvetica"/>
              </a:defRPr>
            </a:pPr>
            <a:r>
              <a:rPr u="none"/>
              <a:t>Scheduler.</a:t>
            </a:r>
            <a:r>
              <a:t>io</a:t>
            </a:r>
            <a:r>
              <a:rPr u="none"/>
              <a:t>() vs Scheduler.</a:t>
            </a:r>
            <a:r>
              <a:t>computation</a:t>
            </a:r>
            <a:r>
              <a:rPr u="none"/>
              <a:t>()?</a:t>
            </a:r>
          </a:p>
          <a:p>
            <a:pPr lvl="1" marL="1077550" indent="-436597" algn="l" defTabSz="642937">
              <a:lnSpc>
                <a:spcPct val="120000"/>
              </a:lnSpc>
              <a:buSzPct val="75000"/>
              <a:buChar char="•"/>
              <a:defRPr sz="3800"/>
            </a:pPr>
            <a:r>
              <a:rPr>
                <a:latin typeface="Helvetica"/>
                <a:ea typeface="Helvetica"/>
                <a:cs typeface="Helvetica"/>
                <a:sym typeface="Helvetica"/>
              </a:rPr>
              <a:t>io</a:t>
            </a:r>
            <a:r>
              <a:t> - количество потоков в пуле не ограничено, добавляется новый поток по необходимости, хорошо для использования нересурсоемких задач т.к. переключение между потоками затратная операция</a:t>
            </a:r>
          </a:p>
          <a:p>
            <a:pPr lvl="1" marL="1077550" indent="-436597" algn="l" defTabSz="642937">
              <a:lnSpc>
                <a:spcPct val="120000"/>
              </a:lnSpc>
              <a:buSzPct val="75000"/>
              <a:buChar char="•"/>
              <a:defRPr sz="3800"/>
            </a:pPr>
            <a:r>
              <a:rPr>
                <a:latin typeface="Helvetica"/>
                <a:ea typeface="Helvetica"/>
                <a:cs typeface="Helvetica"/>
                <a:sym typeface="Helvetica"/>
              </a:rPr>
              <a:t>computation</a:t>
            </a:r>
            <a:r>
              <a:t> - число потоков равно числу ядер процессора, подходит для интенсивных задач</a:t>
            </a:r>
          </a:p>
        </p:txBody>
      </p:sp>
      <p:sp>
        <p:nvSpPr>
          <p:cNvPr id="316" name="Shape 316"/>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nvSpPr>
        <p:spPr>
          <a:xfrm>
            <a:off x="8826615" y="7319781"/>
            <a:ext cx="7397869" cy="1"/>
          </a:xfrm>
          <a:prstGeom prst="line">
            <a:avLst/>
          </a:prstGeom>
          <a:ln w="25400">
            <a:solidFill>
              <a:srgbClr val="85888D"/>
            </a:solidFill>
            <a:miter lim="400000"/>
            <a:tailEnd type="triangle"/>
          </a:ln>
        </p:spPr>
        <p:txBody>
          <a:bodyPr lIns="71437" tIns="71437" rIns="71437" bIns="71437" anchor="ctr"/>
          <a:lstStyle/>
          <a:p>
            <a:pPr>
              <a:defRPr sz="3200"/>
            </a:pPr>
          </a:p>
        </p:txBody>
      </p:sp>
      <p:sp>
        <p:nvSpPr>
          <p:cNvPr id="143" name="Shape 143"/>
          <p:cNvSpPr/>
          <p:nvPr>
            <p:ph type="title"/>
          </p:nvPr>
        </p:nvSpPr>
        <p:spPr>
          <a:prstGeom prst="rect">
            <a:avLst/>
          </a:prstGeom>
        </p:spPr>
        <p:txBody>
          <a:bodyPr/>
          <a:lstStyle/>
          <a:p>
            <a:pPr/>
            <a:r>
              <a:t>Observer pattern</a:t>
            </a:r>
          </a:p>
        </p:txBody>
      </p:sp>
      <p:sp>
        <p:nvSpPr>
          <p:cNvPr id="144" name="Shape 144"/>
          <p:cNvSpPr/>
          <p:nvPr>
            <p:ph type="sldNum" sz="quarter" idx="4294967295"/>
          </p:nvPr>
        </p:nvSpPr>
        <p:spPr>
          <a:xfrm>
            <a:off x="12020548" y="13010554"/>
            <a:ext cx="325045" cy="51117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5" name="Shape 145"/>
          <p:cNvSpPr/>
          <p:nvPr/>
        </p:nvSpPr>
        <p:spPr>
          <a:xfrm>
            <a:off x="3937155" y="5748831"/>
            <a:ext cx="4874691" cy="3140540"/>
          </a:xfrm>
          <a:prstGeom prst="roundRect">
            <a:avLst>
              <a:gd name="adj" fmla="val 10944"/>
            </a:avLst>
          </a:prstGeom>
          <a:blipFill>
            <a:blip r:embed="rId3"/>
          </a:blip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a:defRPr>
                <a:solidFill>
                  <a:srgbClr val="FFFFFF"/>
                </a:solidFill>
              </a:defRPr>
            </a:lvl1pPr>
          </a:lstStyle>
          <a:p>
            <a:pPr/>
            <a:r>
              <a:t>Observable</a:t>
            </a:r>
          </a:p>
        </p:txBody>
      </p:sp>
      <p:sp>
        <p:nvSpPr>
          <p:cNvPr id="146" name="Shape 146"/>
          <p:cNvSpPr/>
          <p:nvPr/>
        </p:nvSpPr>
        <p:spPr>
          <a:xfrm>
            <a:off x="16239253" y="5748831"/>
            <a:ext cx="4874691" cy="3140540"/>
          </a:xfrm>
          <a:prstGeom prst="roundRect">
            <a:avLst>
              <a:gd name="adj" fmla="val 10944"/>
            </a:avLst>
          </a:prstGeom>
          <a:blipFill>
            <a:blip r:embed="rId4"/>
          </a:blipFill>
          <a:ln w="12700">
            <a:miter lim="400000"/>
          </a:ln>
          <a:effectLst>
            <a:outerShdw sx="100000" sy="100000" kx="0" ky="0" algn="b" rotWithShape="0" blurRad="63500" dist="12700" dir="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a:defRPr>
                <a:solidFill>
                  <a:srgbClr val="FFFFFF"/>
                </a:solidFill>
              </a:defRPr>
            </a:lvl1pPr>
          </a:lstStyle>
          <a:p>
            <a:pPr/>
            <a:r>
              <a:t>Subscriber</a:t>
            </a:r>
          </a:p>
        </p:txBody>
      </p:sp>
      <p:sp>
        <p:nvSpPr>
          <p:cNvPr id="147" name="Shape 147"/>
          <p:cNvSpPr/>
          <p:nvPr/>
        </p:nvSpPr>
        <p:spPr>
          <a:xfrm>
            <a:off x="11237012" y="6139853"/>
            <a:ext cx="2577075" cy="2359859"/>
          </a:xfrm>
          <a:prstGeom prst="ellipse">
            <a:avLst/>
          </a:prstGeom>
          <a:blipFill>
            <a:blip r:embed="rId5"/>
          </a:blip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a:defRPr sz="3800">
                <a:solidFill>
                  <a:srgbClr val="FFFFFF"/>
                </a:solidFill>
              </a:defRPr>
            </a:lvl1pPr>
          </a:lstStyle>
          <a:p>
            <a:pPr/>
            <a:r>
              <a:t>Data</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1" name="Снимок экрана 2016-08-06 в 13.23.47.png"/>
          <p:cNvPicPr>
            <a:picLocks noChangeAspect="1"/>
          </p:cNvPicPr>
          <p:nvPr/>
        </p:nvPicPr>
        <p:blipFill>
          <a:blip r:embed="rId3">
            <a:extLst/>
          </a:blip>
          <a:srcRect l="0" t="0" r="0" b="0"/>
          <a:stretch>
            <a:fillRect/>
          </a:stretch>
        </p:blipFill>
        <p:spPr>
          <a:xfrm>
            <a:off x="3431758" y="6798730"/>
            <a:ext cx="6452842" cy="3929064"/>
          </a:xfrm>
          <a:prstGeom prst="rect">
            <a:avLst/>
          </a:prstGeom>
          <a:ln w="12700">
            <a:miter lim="400000"/>
          </a:ln>
        </p:spPr>
      </p:pic>
      <p:sp>
        <p:nvSpPr>
          <p:cNvPr id="152" name="Shape 152"/>
          <p:cNvSpPr/>
          <p:nvPr>
            <p:ph type="title"/>
          </p:nvPr>
        </p:nvSpPr>
        <p:spPr>
          <a:prstGeom prst="rect">
            <a:avLst/>
          </a:prstGeom>
        </p:spPr>
        <p:txBody>
          <a:bodyPr/>
          <a:lstStyle/>
          <a:p>
            <a:pPr/>
            <a:r>
              <a:t>Subscriber</a:t>
            </a:r>
          </a:p>
        </p:txBody>
      </p:sp>
      <p:pic>
        <p:nvPicPr>
          <p:cNvPr id="153" name="Снимок экрана 2016-08-06 в 13.21.58.png"/>
          <p:cNvPicPr>
            <a:picLocks noChangeAspect="1"/>
          </p:cNvPicPr>
          <p:nvPr/>
        </p:nvPicPr>
        <p:blipFill>
          <a:blip r:embed="rId4">
            <a:extLst/>
          </a:blip>
          <a:stretch>
            <a:fillRect/>
          </a:stretch>
        </p:blipFill>
        <p:spPr>
          <a:xfrm>
            <a:off x="3357507" y="4001475"/>
            <a:ext cx="15704301" cy="2443554"/>
          </a:xfrm>
          <a:prstGeom prst="rect">
            <a:avLst/>
          </a:prstGeom>
          <a:ln w="12700">
            <a:miter lim="400000"/>
          </a:ln>
        </p:spPr>
      </p:pic>
      <p:pic>
        <p:nvPicPr>
          <p:cNvPr id="154" name="Снимок экрана 2016-08-06 в 13.26.11.png"/>
          <p:cNvPicPr>
            <a:picLocks noChangeAspect="1"/>
          </p:cNvPicPr>
          <p:nvPr/>
        </p:nvPicPr>
        <p:blipFill>
          <a:blip r:embed="rId5">
            <a:extLst/>
          </a:blip>
          <a:srcRect l="1946" t="0" r="0" b="0"/>
          <a:stretch>
            <a:fillRect/>
          </a:stretch>
        </p:blipFill>
        <p:spPr>
          <a:xfrm>
            <a:off x="13572038" y="6785333"/>
            <a:ext cx="6695284" cy="3294306"/>
          </a:xfrm>
          <a:prstGeom prst="rect">
            <a:avLst/>
          </a:prstGeom>
          <a:ln w="12700">
            <a:miter lim="400000"/>
          </a:ln>
        </p:spPr>
      </p:pic>
      <p:grpSp>
        <p:nvGrpSpPr>
          <p:cNvPr id="157" name="Group 157"/>
          <p:cNvGrpSpPr/>
          <p:nvPr/>
        </p:nvGrpSpPr>
        <p:grpSpPr>
          <a:xfrm>
            <a:off x="8663099" y="7637864"/>
            <a:ext cx="3397663" cy="1589397"/>
            <a:chOff x="0" y="0"/>
            <a:chExt cx="3397662" cy="1589395"/>
          </a:xfrm>
        </p:grpSpPr>
        <p:pic>
          <p:nvPicPr>
            <p:cNvPr id="155" name="pasted-image.pdf"/>
            <p:cNvPicPr>
              <a:picLocks noChangeAspect="1"/>
            </p:cNvPicPr>
            <p:nvPr/>
          </p:nvPicPr>
          <p:blipFill>
            <a:blip r:embed="rId6">
              <a:extLst/>
            </a:blip>
            <a:stretch>
              <a:fillRect/>
            </a:stretch>
          </p:blipFill>
          <p:spPr>
            <a:xfrm>
              <a:off x="0" y="0"/>
              <a:ext cx="1933015" cy="821532"/>
            </a:xfrm>
            <a:prstGeom prst="rect">
              <a:avLst/>
            </a:prstGeom>
            <a:ln w="12700" cap="flat">
              <a:noFill/>
              <a:miter lim="400000"/>
            </a:ln>
            <a:effectLst/>
          </p:spPr>
        </p:pic>
        <p:pic>
          <p:nvPicPr>
            <p:cNvPr id="156" name="pasted-image.pdf"/>
            <p:cNvPicPr>
              <a:picLocks noChangeAspect="1"/>
            </p:cNvPicPr>
            <p:nvPr/>
          </p:nvPicPr>
          <p:blipFill>
            <a:blip r:embed="rId6">
              <a:extLst/>
            </a:blip>
            <a:stretch>
              <a:fillRect/>
            </a:stretch>
          </p:blipFill>
          <p:spPr>
            <a:xfrm>
              <a:off x="1464647" y="767864"/>
              <a:ext cx="1933016" cy="821532"/>
            </a:xfrm>
            <a:prstGeom prst="rect">
              <a:avLst/>
            </a:prstGeom>
            <a:ln w="12700" cap="flat">
              <a:noFill/>
              <a:miter lim="400000"/>
            </a:ln>
            <a:effectLst/>
          </p:spPr>
        </p:pic>
      </p:grpSp>
      <p:pic>
        <p:nvPicPr>
          <p:cNvPr id="158" name="pasted-image.pdf"/>
          <p:cNvPicPr>
            <a:picLocks noChangeAspect="1"/>
          </p:cNvPicPr>
          <p:nvPr/>
        </p:nvPicPr>
        <p:blipFill>
          <a:blip r:embed="rId7">
            <a:extLst/>
          </a:blip>
          <a:stretch>
            <a:fillRect/>
          </a:stretch>
        </p:blipFill>
        <p:spPr>
          <a:xfrm>
            <a:off x="8399449" y="9369738"/>
            <a:ext cx="1991592" cy="821532"/>
          </a:xfrm>
          <a:prstGeom prst="rect">
            <a:avLst/>
          </a:prstGeom>
          <a:ln w="12700">
            <a:miter lim="400000"/>
          </a:ln>
        </p:spPr>
      </p:pic>
      <p:sp>
        <p:nvSpPr>
          <p:cNvPr id="159" name="Shape 159"/>
          <p:cNvSpPr/>
          <p:nvPr>
            <p:ph type="sldNum" sz="quarter" idx="4294967295"/>
          </p:nvPr>
        </p:nvSpPr>
        <p:spPr>
          <a:xfrm>
            <a:off x="12020548" y="13010554"/>
            <a:ext cx="325045" cy="51117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7" grpId="1"/>
      <p:bldP build="whole" bldLvl="1" animBg="1" rev="0" advAuto="0" spid="158" grpId="2"/>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Shape 163"/>
          <p:cNvSpPr/>
          <p:nvPr>
            <p:ph type="title"/>
          </p:nvPr>
        </p:nvSpPr>
        <p:spPr>
          <a:xfrm>
            <a:off x="4387453" y="501175"/>
            <a:ext cx="15609094" cy="3036095"/>
          </a:xfrm>
          <a:prstGeom prst="rect">
            <a:avLst/>
          </a:prstGeom>
        </p:spPr>
        <p:txBody>
          <a:bodyPr/>
          <a:lstStyle>
            <a:lvl1pPr defTabSz="747593">
              <a:defRPr sz="10192"/>
            </a:lvl1pPr>
          </a:lstStyle>
          <a:p>
            <a:pPr/>
            <a:r>
              <a:t>subscribeOn &amp; observeOn</a:t>
            </a:r>
          </a:p>
        </p:txBody>
      </p:sp>
      <p:pic>
        <p:nvPicPr>
          <p:cNvPr id="164" name="Снимок экрана 2016-08-14 в 22.59.40.png"/>
          <p:cNvPicPr>
            <a:picLocks noChangeAspect="1"/>
          </p:cNvPicPr>
          <p:nvPr/>
        </p:nvPicPr>
        <p:blipFill>
          <a:blip r:embed="rId3">
            <a:extLst/>
          </a:blip>
          <a:stretch>
            <a:fillRect/>
          </a:stretch>
        </p:blipFill>
        <p:spPr>
          <a:xfrm>
            <a:off x="4765420" y="3341978"/>
            <a:ext cx="15850604" cy="8572896"/>
          </a:xfrm>
          <a:prstGeom prst="rect">
            <a:avLst/>
          </a:prstGeom>
          <a:ln w="12700">
            <a:miter lim="400000"/>
          </a:ln>
        </p:spPr>
      </p:pic>
      <p:sp>
        <p:nvSpPr>
          <p:cNvPr id="165" name="Shape 165"/>
          <p:cNvSpPr/>
          <p:nvPr/>
        </p:nvSpPr>
        <p:spPr>
          <a:xfrm>
            <a:off x="4913635" y="3368719"/>
            <a:ext cx="15592574" cy="528428"/>
          </a:xfrm>
          <a:prstGeom prst="rect">
            <a:avLst/>
          </a:prstGeom>
          <a:solidFill>
            <a:srgbClr val="FFFB00">
              <a:alpha val="16000"/>
            </a:srgbClr>
          </a:solidFill>
          <a:ln w="12700">
            <a:miter lim="400000"/>
          </a:ln>
        </p:spPr>
        <p:txBody>
          <a:bodyPr lIns="71437" tIns="71437" rIns="71437" bIns="71437" anchor="ctr"/>
          <a:lstStyle/>
          <a:p>
            <a:pPr>
              <a:defRPr sz="3200"/>
            </a:pPr>
          </a:p>
        </p:txBody>
      </p:sp>
      <p:sp>
        <p:nvSpPr>
          <p:cNvPr id="166" name="Shape 166"/>
          <p:cNvSpPr/>
          <p:nvPr/>
        </p:nvSpPr>
        <p:spPr>
          <a:xfrm>
            <a:off x="4965872" y="10384592"/>
            <a:ext cx="15592574" cy="1319494"/>
          </a:xfrm>
          <a:prstGeom prst="rect">
            <a:avLst/>
          </a:prstGeom>
          <a:solidFill>
            <a:srgbClr val="942192">
              <a:alpha val="15000"/>
            </a:srgbClr>
          </a:solidFill>
          <a:ln w="12700">
            <a:miter lim="400000"/>
          </a:ln>
        </p:spPr>
        <p:txBody>
          <a:bodyPr lIns="71437" tIns="71437" rIns="71437" bIns="71437" anchor="ctr"/>
          <a:lstStyle/>
          <a:p>
            <a:pPr>
              <a:defRPr sz="3200"/>
            </a:pPr>
          </a:p>
        </p:txBody>
      </p:sp>
      <p:sp>
        <p:nvSpPr>
          <p:cNvPr id="167" name="Shape 167"/>
          <p:cNvSpPr/>
          <p:nvPr/>
        </p:nvSpPr>
        <p:spPr>
          <a:xfrm>
            <a:off x="4894435" y="9867286"/>
            <a:ext cx="15592573" cy="528428"/>
          </a:xfrm>
          <a:prstGeom prst="rect">
            <a:avLst/>
          </a:prstGeom>
          <a:solidFill>
            <a:srgbClr val="FFFB00">
              <a:alpha val="16000"/>
            </a:srgbClr>
          </a:solidFill>
          <a:ln w="12700">
            <a:miter lim="400000"/>
          </a:ln>
        </p:spPr>
        <p:txBody>
          <a:bodyPr lIns="71437" tIns="71437" rIns="71437" bIns="71437" anchor="ctr"/>
          <a:lstStyle/>
          <a:p>
            <a:pPr>
              <a:defRPr sz="3200"/>
            </a:pPr>
          </a:p>
        </p:txBody>
      </p:sp>
      <p:sp>
        <p:nvSpPr>
          <p:cNvPr id="168" name="Shape 168"/>
          <p:cNvSpPr/>
          <p:nvPr/>
        </p:nvSpPr>
        <p:spPr>
          <a:xfrm>
            <a:off x="4965872" y="9331504"/>
            <a:ext cx="15592574" cy="528429"/>
          </a:xfrm>
          <a:prstGeom prst="rect">
            <a:avLst/>
          </a:prstGeom>
          <a:solidFill>
            <a:srgbClr val="942192">
              <a:alpha val="15000"/>
            </a:srgbClr>
          </a:solidFill>
          <a:ln w="12700">
            <a:miter lim="400000"/>
          </a:ln>
        </p:spPr>
        <p:txBody>
          <a:bodyPr lIns="71437" tIns="71437" rIns="71437" bIns="71437" anchor="ctr"/>
          <a:lstStyle/>
          <a:p>
            <a:pPr>
              <a:defRPr sz="3200"/>
            </a:pPr>
          </a:p>
        </p:txBody>
      </p:sp>
      <p:sp>
        <p:nvSpPr>
          <p:cNvPr id="169" name="Shape 169"/>
          <p:cNvSpPr/>
          <p:nvPr/>
        </p:nvSpPr>
        <p:spPr>
          <a:xfrm>
            <a:off x="4894435" y="3890155"/>
            <a:ext cx="15592574" cy="528428"/>
          </a:xfrm>
          <a:prstGeom prst="rect">
            <a:avLst/>
          </a:prstGeom>
          <a:solidFill>
            <a:srgbClr val="00FDFF">
              <a:alpha val="15000"/>
            </a:srgbClr>
          </a:solidFill>
          <a:ln w="12700">
            <a:miter lim="400000"/>
          </a:ln>
        </p:spPr>
        <p:txBody>
          <a:bodyPr lIns="71437" tIns="71437" rIns="71437" bIns="71437" anchor="ctr"/>
          <a:lstStyle/>
          <a:p>
            <a:pPr>
              <a:defRPr sz="3200"/>
            </a:pPr>
          </a:p>
        </p:txBody>
      </p:sp>
      <p:sp>
        <p:nvSpPr>
          <p:cNvPr id="170" name="Shape 170"/>
          <p:cNvSpPr/>
          <p:nvPr/>
        </p:nvSpPr>
        <p:spPr>
          <a:xfrm>
            <a:off x="4930154" y="4408077"/>
            <a:ext cx="15592573" cy="4899846"/>
          </a:xfrm>
          <a:prstGeom prst="rect">
            <a:avLst/>
          </a:prstGeom>
          <a:solidFill>
            <a:srgbClr val="00FDFF">
              <a:alpha val="15000"/>
            </a:srgbClr>
          </a:solidFill>
          <a:ln w="12700">
            <a:miter lim="400000"/>
          </a:ln>
        </p:spPr>
        <p:txBody>
          <a:bodyPr lIns="71437" tIns="71437" rIns="71437" bIns="71437" anchor="ctr"/>
          <a:lstStyle/>
          <a:p>
            <a:pPr>
              <a:defRPr sz="3200"/>
            </a:pPr>
          </a:p>
        </p:txBody>
      </p:sp>
      <p:sp>
        <p:nvSpPr>
          <p:cNvPr id="171" name="Shape 171"/>
          <p:cNvSpPr/>
          <p:nvPr>
            <p:ph type="sldNum" sz="quarter" idx="4294967295"/>
          </p:nvPr>
        </p:nvSpPr>
        <p:spPr>
          <a:xfrm>
            <a:off x="12020548" y="13010554"/>
            <a:ext cx="325045" cy="51117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1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1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1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5" grpId="3"/>
      <p:bldP build="whole" bldLvl="1" animBg="1" rev="0" advAuto="0" spid="168" grpId="7"/>
      <p:bldP build="whole" bldLvl="1" animBg="1" rev="0" advAuto="0" spid="166" grpId="6"/>
      <p:bldP build="whole" bldLvl="1" animBg="1" rev="0" advAuto="0" spid="169" grpId="4"/>
      <p:bldP build="whole" bldLvl="1" animBg="1" rev="0" advAuto="0" spid="164" grpId="1"/>
      <p:bldP build="whole" bldLvl="1" animBg="1" rev="0" advAuto="0" spid="167" grpId="2"/>
      <p:bldP build="whole" bldLvl="1" animBg="1" rev="0" advAuto="0" spid="170" grpId="5"/>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Shape 175"/>
          <p:cNvSpPr/>
          <p:nvPr>
            <p:ph type="title"/>
          </p:nvPr>
        </p:nvSpPr>
        <p:spPr>
          <a:xfrm>
            <a:off x="4995836" y="235712"/>
            <a:ext cx="15609095" cy="3036095"/>
          </a:xfrm>
          <a:prstGeom prst="rect">
            <a:avLst/>
          </a:prstGeom>
        </p:spPr>
        <p:txBody>
          <a:bodyPr/>
          <a:lstStyle>
            <a:lvl1pPr defTabSz="501134">
              <a:defRPr sz="6832"/>
            </a:lvl1pPr>
          </a:lstStyle>
          <a:p>
            <a:pPr/>
            <a:r>
              <a:t>Преобразование списка  видов спорта в последовательность их названий</a:t>
            </a:r>
          </a:p>
        </p:txBody>
      </p:sp>
      <p:pic>
        <p:nvPicPr>
          <p:cNvPr id="176" name="Снимок экрана 2016-08-15 в 0.11.42.png"/>
          <p:cNvPicPr>
            <a:picLocks noChangeAspect="1"/>
          </p:cNvPicPr>
          <p:nvPr/>
        </p:nvPicPr>
        <p:blipFill>
          <a:blip r:embed="rId3">
            <a:extLst/>
          </a:blip>
          <a:stretch>
            <a:fillRect/>
          </a:stretch>
        </p:blipFill>
        <p:spPr>
          <a:xfrm>
            <a:off x="2247215" y="3438223"/>
            <a:ext cx="15181277" cy="8634026"/>
          </a:xfrm>
          <a:prstGeom prst="rect">
            <a:avLst/>
          </a:prstGeom>
          <a:ln w="12700">
            <a:miter lim="400000"/>
          </a:ln>
        </p:spPr>
      </p:pic>
      <p:sp>
        <p:nvSpPr>
          <p:cNvPr id="177" name="Shape 177"/>
          <p:cNvSpPr/>
          <p:nvPr>
            <p:ph type="sldNum" sz="quarter" idx="4294967295"/>
          </p:nvPr>
        </p:nvSpPr>
        <p:spPr>
          <a:xfrm>
            <a:off x="12020548" y="13010554"/>
            <a:ext cx="325045" cy="51117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Shape 181"/>
          <p:cNvSpPr/>
          <p:nvPr>
            <p:ph type="title"/>
          </p:nvPr>
        </p:nvSpPr>
        <p:spPr>
          <a:prstGeom prst="rect">
            <a:avLst/>
          </a:prstGeom>
        </p:spPr>
        <p:txBody>
          <a:bodyPr/>
          <a:lstStyle/>
          <a:p>
            <a:pPr/>
            <a:r>
              <a:t>Mockito</a:t>
            </a:r>
          </a:p>
        </p:txBody>
      </p:sp>
      <p:pic>
        <p:nvPicPr>
          <p:cNvPr id="182" name="Снимок экрана 2016-08-15 в 0.02.45.png"/>
          <p:cNvPicPr>
            <a:picLocks noChangeAspect="1"/>
          </p:cNvPicPr>
          <p:nvPr/>
        </p:nvPicPr>
        <p:blipFill>
          <a:blip r:embed="rId3">
            <a:extLst/>
          </a:blip>
          <a:stretch>
            <a:fillRect/>
          </a:stretch>
        </p:blipFill>
        <p:spPr>
          <a:xfrm>
            <a:off x="1741799" y="6537918"/>
            <a:ext cx="11697918" cy="2674732"/>
          </a:xfrm>
          <a:prstGeom prst="rect">
            <a:avLst/>
          </a:prstGeom>
          <a:ln w="12700">
            <a:miter lim="400000"/>
          </a:ln>
        </p:spPr>
      </p:pic>
      <p:pic>
        <p:nvPicPr>
          <p:cNvPr id="183" name="Снимок экрана 2016-08-15 в 0.15.29.png"/>
          <p:cNvPicPr>
            <a:picLocks noChangeAspect="1"/>
          </p:cNvPicPr>
          <p:nvPr/>
        </p:nvPicPr>
        <p:blipFill>
          <a:blip r:embed="rId4">
            <a:extLst/>
          </a:blip>
          <a:stretch>
            <a:fillRect/>
          </a:stretch>
        </p:blipFill>
        <p:spPr>
          <a:xfrm>
            <a:off x="1662734" y="3774981"/>
            <a:ext cx="16408583" cy="1682176"/>
          </a:xfrm>
          <a:prstGeom prst="rect">
            <a:avLst/>
          </a:prstGeom>
          <a:ln w="12700">
            <a:miter lim="400000"/>
          </a:ln>
        </p:spPr>
      </p:pic>
      <p:sp>
        <p:nvSpPr>
          <p:cNvPr id="184" name="Shape 184"/>
          <p:cNvSpPr/>
          <p:nvPr>
            <p:ph type="sldNum" sz="quarter" idx="4294967295"/>
          </p:nvPr>
        </p:nvSpPr>
        <p:spPr>
          <a:xfrm>
            <a:off x="12020548" y="13010554"/>
            <a:ext cx="325045" cy="51117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8" name="Снимок экрана 2016-08-15 в 0.04.58.png"/>
          <p:cNvPicPr>
            <a:picLocks noChangeAspect="1"/>
          </p:cNvPicPr>
          <p:nvPr/>
        </p:nvPicPr>
        <p:blipFill>
          <a:blip r:embed="rId3">
            <a:extLst/>
          </a:blip>
          <a:stretch>
            <a:fillRect/>
          </a:stretch>
        </p:blipFill>
        <p:spPr>
          <a:xfrm>
            <a:off x="2690013" y="3707572"/>
            <a:ext cx="11754157" cy="9936748"/>
          </a:xfrm>
          <a:prstGeom prst="rect">
            <a:avLst/>
          </a:prstGeom>
          <a:ln w="12700">
            <a:miter lim="400000"/>
          </a:ln>
        </p:spPr>
      </p:pic>
      <p:sp>
        <p:nvSpPr>
          <p:cNvPr id="189" name="Shape 189"/>
          <p:cNvSpPr/>
          <p:nvPr>
            <p:ph type="title"/>
          </p:nvPr>
        </p:nvSpPr>
        <p:spPr>
          <a:xfrm>
            <a:off x="2545097" y="5953"/>
            <a:ext cx="18853298" cy="3036094"/>
          </a:xfrm>
          <a:prstGeom prst="rect">
            <a:avLst/>
          </a:prstGeom>
        </p:spPr>
        <p:txBody>
          <a:bodyPr/>
          <a:lstStyle>
            <a:lvl1pPr defTabSz="624363">
              <a:defRPr sz="8512"/>
            </a:lvl1pPr>
          </a:lstStyle>
          <a:p>
            <a:pPr/>
            <a:r>
              <a:t>Тестирование логики преобразования последовательности</a:t>
            </a:r>
          </a:p>
        </p:txBody>
      </p:sp>
      <p:sp>
        <p:nvSpPr>
          <p:cNvPr id="190" name="Shape 190"/>
          <p:cNvSpPr/>
          <p:nvPr>
            <p:ph type="sldNum" sz="quarter" idx="4294967295"/>
          </p:nvPr>
        </p:nvSpPr>
        <p:spPr>
          <a:xfrm>
            <a:off x="12020548" y="13010554"/>
            <a:ext cx="325045" cy="51117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91" name="Снимок экрана 2016-08-15 в 0.21.26.png"/>
          <p:cNvPicPr>
            <a:picLocks noChangeAspect="1"/>
          </p:cNvPicPr>
          <p:nvPr/>
        </p:nvPicPr>
        <p:blipFill>
          <a:blip r:embed="rId4">
            <a:extLst/>
          </a:blip>
          <a:stretch>
            <a:fillRect/>
          </a:stretch>
        </p:blipFill>
        <p:spPr>
          <a:xfrm>
            <a:off x="1833880" y="2723616"/>
            <a:ext cx="6322247" cy="953356"/>
          </a:xfrm>
          <a:prstGeom prst="rect">
            <a:avLst/>
          </a:prstGeom>
          <a:ln w="12700">
            <a:miter lim="400000"/>
          </a:ln>
        </p:spPr>
      </p:pic>
      <p:pic>
        <p:nvPicPr>
          <p:cNvPr id="192" name="Снимок экрана 2016-08-15 в 0.24.17.png"/>
          <p:cNvPicPr>
            <a:picLocks noChangeAspect="1"/>
          </p:cNvPicPr>
          <p:nvPr/>
        </p:nvPicPr>
        <p:blipFill>
          <a:blip r:embed="rId5">
            <a:extLst/>
          </a:blip>
          <a:stretch>
            <a:fillRect/>
          </a:stretch>
        </p:blipFill>
        <p:spPr>
          <a:xfrm>
            <a:off x="4792844" y="12748220"/>
            <a:ext cx="5429251" cy="1035845"/>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2"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Shape 196"/>
          <p:cNvSpPr/>
          <p:nvPr>
            <p:ph type="title"/>
          </p:nvPr>
        </p:nvSpPr>
        <p:spPr>
          <a:prstGeom prst="rect">
            <a:avLst/>
          </a:prstGeom>
        </p:spPr>
        <p:txBody>
          <a:bodyPr/>
          <a:lstStyle/>
          <a:p>
            <a:pPr/>
            <a:r>
              <a:t>BlockingObservable</a:t>
            </a:r>
          </a:p>
        </p:txBody>
      </p:sp>
      <p:sp>
        <p:nvSpPr>
          <p:cNvPr id="197" name="Shape 197"/>
          <p:cNvSpPr/>
          <p:nvPr>
            <p:ph type="sldNum" sz="quarter" idx="4294967295"/>
          </p:nvPr>
        </p:nvSpPr>
        <p:spPr>
          <a:xfrm>
            <a:off x="12020548" y="13010554"/>
            <a:ext cx="325045" cy="51117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98" name="Снимок экрана 2016-08-15 в 0.26.45.png"/>
          <p:cNvPicPr>
            <a:picLocks noChangeAspect="1"/>
          </p:cNvPicPr>
          <p:nvPr/>
        </p:nvPicPr>
        <p:blipFill>
          <a:blip r:embed="rId3">
            <a:extLst/>
          </a:blip>
          <a:stretch>
            <a:fillRect/>
          </a:stretch>
        </p:blipFill>
        <p:spPr>
          <a:xfrm>
            <a:off x="2288032" y="4183320"/>
            <a:ext cx="17118928" cy="5756542"/>
          </a:xfrm>
          <a:prstGeom prst="rect">
            <a:avLst/>
          </a:prstGeom>
          <a:ln w="12700">
            <a:miter lim="400000"/>
          </a:ln>
        </p:spPr>
      </p:pic>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50000"/>
              </a:srgbClr>
            </a:outerShdw>
          </a:effectLst>
        </a:effectStyle>
        <a:effectStyle>
          <a:effectLst>
            <a:outerShdw sx="100000" sy="100000" kx="0" ky="0" algn="b" rotWithShape="0" blurRad="63500" dist="12700" dir="0">
              <a:srgbClr val="000000">
                <a:alpha val="50000"/>
              </a:srgbClr>
            </a:outerShdw>
          </a:effectLst>
        </a:effectStyle>
        <a:effectStyle>
          <a:effectLst>
            <a:outerShdw sx="100000" sy="100000" kx="0" ky="0" algn="b" rotWithShape="0" blurRad="508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50000"/>
            </a:srgbClr>
          </a:outerShdw>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50000"/>
              </a:srgbClr>
            </a:outerShdw>
          </a:effectLst>
        </a:effectStyle>
        <a:effectStyle>
          <a:effectLst>
            <a:outerShdw sx="100000" sy="100000" kx="0" ky="0" algn="b" rotWithShape="0" blurRad="63500" dist="12700" dir="0">
              <a:srgbClr val="000000">
                <a:alpha val="50000"/>
              </a:srgbClr>
            </a:outerShdw>
          </a:effectLst>
        </a:effectStyle>
        <a:effectStyle>
          <a:effectLst>
            <a:outerShdw sx="100000" sy="100000" kx="0" ky="0" algn="b" rotWithShape="0" blurRad="508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50000"/>
            </a:srgbClr>
          </a:outerShdw>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