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5EB"/>
          </a:solidFill>
        </a:fill>
      </a:tcStyle>
    </a:wholeTbl>
    <a:band2H>
      <a:tcTxStyle b="def" i="def"/>
      <a:tcStyle>
        <a:tcBdr/>
        <a:fill>
          <a:solidFill>
            <a:srgbClr val="E8F2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0"/>
          </a:solidFill>
        </a:fill>
      </a:tcStyle>
    </a:wholeTbl>
    <a:band2H>
      <a:tcTxStyle b="def" i="def"/>
      <a:tcStyle>
        <a:tcBdr/>
        <a:fill>
          <a:solidFill>
            <a:srgbClr val="EFEE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2DE"/>
          </a:solidFill>
        </a:fill>
      </a:tcStyle>
    </a:wholeTbl>
    <a:band2H>
      <a:tcTxStyle b="def" i="def"/>
      <a:tcStyle>
        <a:tcBdr/>
        <a:fill>
          <a:solidFill>
            <a:srgbClr val="ECF1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4800">
        <a:latin typeface="+mj-lt"/>
        <a:ea typeface="+mj-ea"/>
        <a:cs typeface="+mj-cs"/>
        <a:sym typeface="Helvetica Neue"/>
      </a:defRPr>
    </a:lvl1pPr>
    <a:lvl2pPr indent="228600" defTabSz="2438400" latinLnBrk="0">
      <a:defRPr sz="4800">
        <a:latin typeface="+mj-lt"/>
        <a:ea typeface="+mj-ea"/>
        <a:cs typeface="+mj-cs"/>
        <a:sym typeface="Helvetica Neue"/>
      </a:defRPr>
    </a:lvl2pPr>
    <a:lvl3pPr indent="457200" defTabSz="2438400" latinLnBrk="0">
      <a:defRPr sz="4800">
        <a:latin typeface="+mj-lt"/>
        <a:ea typeface="+mj-ea"/>
        <a:cs typeface="+mj-cs"/>
        <a:sym typeface="Helvetica Neue"/>
      </a:defRPr>
    </a:lvl3pPr>
    <a:lvl4pPr indent="685800" defTabSz="2438400" latinLnBrk="0">
      <a:defRPr sz="4800">
        <a:latin typeface="+mj-lt"/>
        <a:ea typeface="+mj-ea"/>
        <a:cs typeface="+mj-cs"/>
        <a:sym typeface="Helvetica Neue"/>
      </a:defRPr>
    </a:lvl4pPr>
    <a:lvl5pPr indent="914400" defTabSz="2438400" latinLnBrk="0">
      <a:defRPr sz="4800">
        <a:latin typeface="+mj-lt"/>
        <a:ea typeface="+mj-ea"/>
        <a:cs typeface="+mj-cs"/>
        <a:sym typeface="Helvetica Neue"/>
      </a:defRPr>
    </a:lvl5pPr>
    <a:lvl6pPr indent="1143000" defTabSz="2438400" latinLnBrk="0">
      <a:defRPr sz="4800">
        <a:latin typeface="+mj-lt"/>
        <a:ea typeface="+mj-ea"/>
        <a:cs typeface="+mj-cs"/>
        <a:sym typeface="Helvetica Neue"/>
      </a:defRPr>
    </a:lvl6pPr>
    <a:lvl7pPr indent="1371600" defTabSz="2438400" latinLnBrk="0">
      <a:defRPr sz="4800">
        <a:latin typeface="+mj-lt"/>
        <a:ea typeface="+mj-ea"/>
        <a:cs typeface="+mj-cs"/>
        <a:sym typeface="Helvetica Neue"/>
      </a:defRPr>
    </a:lvl7pPr>
    <a:lvl8pPr indent="1600200" defTabSz="2438400" latinLnBrk="0">
      <a:defRPr sz="4800">
        <a:latin typeface="+mj-lt"/>
        <a:ea typeface="+mj-ea"/>
        <a:cs typeface="+mj-cs"/>
        <a:sym typeface="Helvetica Neue"/>
      </a:defRPr>
    </a:lvl8pPr>
    <a:lvl9pPr indent="1828800" defTabSz="2438400" latinLnBrk="0">
      <a:defRPr sz="48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100"/>
            </a:pPr>
            <a:r>
              <a:t>зачемы мы вообще измеряем и для чего метрикию</a:t>
            </a:r>
          </a:p>
          <a:p>
            <a:pPr marL="457200" indent="-228600" defTabSz="914400">
              <a:buSzPct val="100000"/>
              <a:buAutoNum type="arabicPeriod" startAt="1"/>
              <a:defRPr sz="1100"/>
            </a:pPr>
            <a:r>
              <a:t>контролируем код. Хотим это автоматизировать</a:t>
            </a:r>
          </a:p>
          <a:p>
            <a:pPr marL="457200" indent="-228600" defTabSz="914400">
              <a:buSzPct val="100000"/>
              <a:buAutoNum type="arabicPeriod" startAt="1"/>
              <a:defRPr sz="1100"/>
            </a:pPr>
            <a:r>
              <a:t>хотим выводить результаты на большой экран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100"/>
            </a:lvl1pPr>
          </a:lstStyle>
          <a:p>
            <a:pPr/>
            <a:r>
              <a:t>заюзали гугл чартс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hape 2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100"/>
            </a:lvl1pPr>
          </a:lstStyle>
          <a:p>
            <a:pPr/>
            <a:r>
              <a:t>Переговорить с ребятами, которые с этим возились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28600" defTabSz="914400">
              <a:buSzPct val="100000"/>
              <a:buAutoNum type="arabicPeriod" startAt="1"/>
              <a:defRPr sz="1100"/>
            </a:pPr>
            <a:r>
              <a:t>не централизованный подход</a:t>
            </a:r>
          </a:p>
          <a:p>
            <a:pPr defTabSz="914400">
              <a:defRPr sz="1100"/>
            </a:pPr>
            <a:r>
              <a:t>4. отдельные джобы в жене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28600" defTabSz="914400">
              <a:lnSpc>
                <a:spcPct val="150000"/>
              </a:lnSpc>
              <a:spcBef>
                <a:spcPts val="1300"/>
              </a:spcBef>
              <a:buClr>
                <a:srgbClr val="000000"/>
              </a:buClr>
              <a:buSzPct val="100000"/>
              <a:buAutoNum type="arabicPeriod" startAt="1"/>
              <a:defRPr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blocker &amp; critical issues - это?</a:t>
            </a:r>
            <a:endParaRPr sz="1100"/>
          </a:p>
          <a:p>
            <a:pPr marL="457200" indent="-228600" defTabSz="914400">
              <a:buClr>
                <a:srgbClr val="000000"/>
              </a:buClr>
              <a:buSzPct val="100000"/>
              <a:buAutoNum type="arabicPeriod" startAt="1"/>
              <a:defRPr sz="1100"/>
            </a:pPr>
            <a:r>
              <a:t>и выводить эти графики на экран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28600" defTabSz="914400">
              <a:buSzPct val="100000"/>
              <a:buAutoNum type="arabicPeriod" startAt="1"/>
              <a:defRPr sz="1100"/>
            </a:pPr>
            <a:r>
              <a:t>Настроили, посмотрели</a:t>
            </a:r>
          </a:p>
          <a:p>
            <a:pPr marL="457200" indent="-228600" defTabSz="914400">
              <a:buSzPct val="100000"/>
              <a:buAutoNum type="arabicPeriod" startAt="1"/>
              <a:defRPr sz="1100"/>
            </a:pPr>
            <a:r>
              <a:t>Посмотрели и решили, а давайте еще будем показывать сложность кода</a:t>
            </a:r>
          </a:p>
          <a:p>
            <a:pPr marL="457200" indent="-228600" defTabSz="914400">
              <a:buSzPct val="100000"/>
              <a:buAutoNum type="arabicPeriod" startAt="1"/>
              <a:defRPr sz="1100"/>
            </a:pPr>
            <a:r>
              <a:t>Потом подумали, и составили список, чего мы вообще хотим измерять</a:t>
            </a:r>
          </a:p>
          <a:p>
            <a:pPr defTabSz="914400">
              <a:defRPr sz="1100"/>
            </a:pPr>
          </a:p>
          <a:p>
            <a:pPr defTabSz="914400">
              <a:defRPr sz="1100"/>
            </a:pPr>
            <a:r>
              <a:t>долго, нудно и неэффективно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200">
                <a:solidFill>
                  <a:srgbClr val="222222"/>
                </a:solidFill>
              </a:defRPr>
            </a:lvl1pPr>
          </a:lstStyle>
          <a:p>
            <a:pPr/>
            <a:r>
              <a:t>SonarQube is an open platform to manage code quality. As such, it covers the 7 axes of code quality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100"/>
            </a:lvl1pPr>
          </a:lstStyle>
          <a:p>
            <a:pPr/>
            <a:r>
              <a:t>Результат этого джоба отправляется в сонаркуб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100"/>
            </a:pPr>
            <a:r>
              <a:t>но есть и бизнес метрики</a:t>
            </a:r>
          </a:p>
          <a:p>
            <a:pPr defTabSz="914400">
              <a:defRPr sz="1100"/>
            </a:pPr>
            <a:r>
              <a:t>есть возможность создания кастомных метрик</a:t>
            </a:r>
          </a:p>
          <a:p>
            <a:pPr defTabSz="914400">
              <a:defRPr sz="1100"/>
            </a:pPr>
            <a:r>
              <a:t>хотим хранить их в сонаркубе и пришли к выводу, что это дорого самому писать.</a:t>
            </a:r>
          </a:p>
          <a:p>
            <a:pPr defTabSz="914400">
              <a:defRPr sz="1100"/>
            </a:pPr>
            <a:r>
              <a:t>графики не адаптированы для деменстрации на тв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hape 2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15000"/>
              </a:lnSpc>
              <a:spcBef>
                <a:spcPts val="400"/>
              </a:spcBef>
              <a:defRPr b="1" sz="170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exceptionally handsome dashboard framework.</a:t>
            </a:r>
            <a:endParaRPr sz="1100"/>
          </a:p>
          <a:p>
            <a:pPr marL="457200" indent="-304800" defTabSz="914400">
              <a:lnSpc>
                <a:spcPct val="85000"/>
              </a:lnSpc>
              <a:spcBef>
                <a:spcPts val="1300"/>
              </a:spcBef>
              <a:buClr>
                <a:srgbClr val="262626"/>
              </a:buClr>
              <a:buSzPct val="100000"/>
              <a:buAutoNum type="arabicPeriod" startAt="1"/>
              <a:defRPr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Большое количество готовых виджетов</a:t>
            </a:r>
            <a:endParaRPr sz="1100"/>
          </a:p>
          <a:p>
            <a:pPr marL="457200" indent="-304800" defTabSz="914400">
              <a:lnSpc>
                <a:spcPct val="85000"/>
              </a:lnSpc>
              <a:spcBef>
                <a:spcPts val="1300"/>
              </a:spcBef>
              <a:buClr>
                <a:srgbClr val="262626"/>
              </a:buClr>
              <a:buSzPct val="100000"/>
              <a:buAutoNum type="arabicPeriod" startAt="1"/>
              <a:defRPr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Возможность создавать свои виджеты</a:t>
            </a:r>
            <a:endParaRPr sz="1100"/>
          </a:p>
          <a:p>
            <a:pPr marL="457200" indent="-304800" defTabSz="914400">
              <a:lnSpc>
                <a:spcPct val="85000"/>
              </a:lnSpc>
              <a:spcBef>
                <a:spcPts val="1300"/>
              </a:spcBef>
              <a:buClr>
                <a:srgbClr val="262626"/>
              </a:buClr>
              <a:buSzPct val="100000"/>
              <a:buAutoNum type="arabicPeriod" startAt="1"/>
              <a:defRPr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Drag&amp;Drop виджетов</a:t>
            </a:r>
            <a:endParaRPr sz="1100"/>
          </a:p>
          <a:p>
            <a:pPr marL="457200" indent="-304800" defTabSz="914400">
              <a:lnSpc>
                <a:spcPct val="85000"/>
              </a:lnSpc>
              <a:spcBef>
                <a:spcPts val="1300"/>
              </a:spcBef>
              <a:buClr>
                <a:srgbClr val="262626"/>
              </a:buClr>
              <a:buSzPct val="100000"/>
              <a:buAutoNum type="arabicPeriod" startAt="1"/>
              <a:defRPr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Оптимизировано для TV</a:t>
            </a:r>
            <a:endParaRPr sz="1100"/>
          </a:p>
          <a:p>
            <a:pPr marL="457200" indent="-304800" defTabSz="914400">
              <a:lnSpc>
                <a:spcPct val="85000"/>
              </a:lnSpc>
              <a:spcBef>
                <a:spcPts val="1300"/>
              </a:spcBef>
              <a:buClr>
                <a:srgbClr val="262626"/>
              </a:buClr>
              <a:buSzPct val="100000"/>
              <a:buAutoNum type="arabicPeriod" startAt="1"/>
              <a:defRPr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Легко развернуть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hape 2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100"/>
            </a:lvl1pPr>
          </a:lstStyle>
          <a:p>
            <a:pPr/>
            <a:r>
              <a:t>Несколько джобов, которые обращают к внешним апи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07005" y="1534837"/>
            <a:ext cx="21561602" cy="67120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21200">
                <a:solidFill>
                  <a:schemeClr val="accent1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35021" y="8374549"/>
            <a:ext cx="18452801" cy="329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ClrTx/>
              <a:buSzTx/>
              <a:buFontTx/>
              <a:buNone/>
              <a:defRPr sz="7400">
                <a:solidFill>
                  <a:srgbClr val="000000"/>
                </a:solidFill>
              </a:defRPr>
            </a:lvl1pPr>
            <a:lvl2pPr marL="0" indent="457200">
              <a:buClrTx/>
              <a:buSzTx/>
              <a:buFontTx/>
              <a:buNone/>
              <a:defRPr sz="7400">
                <a:solidFill>
                  <a:srgbClr val="000000"/>
                </a:solidFill>
              </a:defRPr>
            </a:lvl2pPr>
            <a:lvl3pPr marL="0" indent="914400">
              <a:buClrTx/>
              <a:buSzTx/>
              <a:buFontTx/>
              <a:buNone/>
              <a:defRPr sz="7400">
                <a:solidFill>
                  <a:srgbClr val="000000"/>
                </a:solidFill>
              </a:defRPr>
            </a:lvl3pPr>
            <a:lvl4pPr marL="0" indent="1371600">
              <a:buClrTx/>
              <a:buSzTx/>
              <a:buFontTx/>
              <a:buNone/>
              <a:defRPr sz="7400">
                <a:solidFill>
                  <a:srgbClr val="000000"/>
                </a:solidFill>
              </a:defRPr>
            </a:lvl4pPr>
            <a:lvl5pPr marL="0" indent="1828800">
              <a:buClrTx/>
              <a:buSzTx/>
              <a:buFontTx/>
              <a:buNone/>
              <a:defRPr sz="7400">
                <a:solidFill>
                  <a:srgbClr val="00000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xfrm>
            <a:off x="1314447" y="999063"/>
            <a:ext cx="21545601" cy="3316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 rot="5400000">
            <a:off x="8340400" y="-3000814"/>
            <a:ext cx="7532001" cy="21507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 rot="5400000">
            <a:off x="15316102" y="3562647"/>
            <a:ext cx="9601601" cy="5257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 rot="5400000">
            <a:off x="3876450" y="-904849"/>
            <a:ext cx="10801601" cy="1546880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 flipH="1" rot="10800000">
            <a:off x="-1" y="3507199"/>
            <a:ext cx="24384001" cy="1020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16" name="Shape 116"/>
          <p:cNvSpPr/>
          <p:nvPr>
            <p:ph type="title"/>
          </p:nvPr>
        </p:nvSpPr>
        <p:spPr>
          <a:xfrm>
            <a:off x="1330399" y="879533"/>
            <a:ext cx="21925601" cy="2047201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1432399" y="3050333"/>
            <a:ext cx="21925601" cy="10280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50000"/>
              </a:lnSpc>
              <a:spcBef>
                <a:spcPts val="0"/>
              </a:spcBef>
            </a:lvl1pPr>
            <a:lvl2pPr>
              <a:lnSpc>
                <a:spcPct val="150000"/>
              </a:lnSpc>
              <a:spcBef>
                <a:spcPts val="0"/>
              </a:spcBef>
            </a:lvl2pPr>
            <a:lvl3pPr>
              <a:lnSpc>
                <a:spcPct val="150000"/>
              </a:lnSpc>
              <a:spcBef>
                <a:spcPts val="0"/>
              </a:spcBef>
            </a:lvl3pPr>
            <a:lvl4pPr>
              <a:lnSpc>
                <a:spcPct val="150000"/>
              </a:lnSpc>
              <a:spcBef>
                <a:spcPts val="0"/>
              </a:spcBef>
            </a:lvl4pPr>
            <a:lvl5pPr>
              <a:lnSpc>
                <a:spcPct val="150000"/>
              </a:lnSpc>
              <a:spcBef>
                <a:spcPts val="0"/>
              </a:spcBef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xfrm>
            <a:off x="20846537" y="9606428"/>
            <a:ext cx="3346106" cy="39648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314447" y="999063"/>
            <a:ext cx="21545601" cy="3316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352549" y="3986783"/>
            <a:ext cx="21507201" cy="7532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8" name="Shape 38"/>
          <p:cNvSpPr/>
          <p:nvPr>
            <p:ph type="title"/>
          </p:nvPr>
        </p:nvSpPr>
        <p:spPr>
          <a:xfrm>
            <a:off x="1207005" y="1540933"/>
            <a:ext cx="21564802" cy="6705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1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9" name="Shape 39"/>
          <p:cNvSpPr/>
          <p:nvPr>
            <p:ph type="body" sz="quarter" idx="1"/>
          </p:nvPr>
        </p:nvSpPr>
        <p:spPr>
          <a:xfrm>
            <a:off x="1335021" y="8396816"/>
            <a:ext cx="18456801" cy="329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ClrTx/>
              <a:buSzTx/>
              <a:buFontTx/>
              <a:buNone/>
              <a:defRPr sz="7400">
                <a:solidFill>
                  <a:srgbClr val="3367D6"/>
                </a:solidFill>
              </a:defRPr>
            </a:lvl1pPr>
            <a:lvl2pPr marL="0" indent="457200">
              <a:buClrTx/>
              <a:buSzTx/>
              <a:buFontTx/>
              <a:buNone/>
              <a:defRPr sz="7400">
                <a:solidFill>
                  <a:srgbClr val="3367D6"/>
                </a:solidFill>
              </a:defRPr>
            </a:lvl2pPr>
            <a:lvl3pPr marL="0" indent="914400">
              <a:buClrTx/>
              <a:buSzTx/>
              <a:buFontTx/>
              <a:buNone/>
              <a:defRPr sz="7400">
                <a:solidFill>
                  <a:srgbClr val="3367D6"/>
                </a:solidFill>
              </a:defRPr>
            </a:lvl3pPr>
            <a:lvl4pPr marL="0" indent="1371600">
              <a:buClrTx/>
              <a:buSzTx/>
              <a:buFontTx/>
              <a:buNone/>
              <a:defRPr sz="7400">
                <a:solidFill>
                  <a:srgbClr val="3367D6"/>
                </a:solidFill>
              </a:defRPr>
            </a:lvl4pPr>
            <a:lvl5pPr marL="0" indent="1828800">
              <a:buClrTx/>
              <a:buSzTx/>
              <a:buFontTx/>
              <a:buNone/>
              <a:defRPr sz="7400">
                <a:solidFill>
                  <a:srgbClr val="3367D6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Shape 48"/>
          <p:cNvSpPr/>
          <p:nvPr>
            <p:ph type="body" sz="half" idx="1"/>
          </p:nvPr>
        </p:nvSpPr>
        <p:spPr>
          <a:xfrm>
            <a:off x="1353309" y="3377181"/>
            <a:ext cx="10149600" cy="75344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18670" indent="-127230">
              <a:defRPr sz="5800"/>
            </a:lvl1pPr>
            <a:lvl2pPr marL="589747" indent="-469097">
              <a:defRPr sz="5800"/>
            </a:lvl2pPr>
            <a:lvl3pPr marL="1611480" indent="-1503530">
              <a:defRPr sz="5800"/>
            </a:lvl3pPr>
            <a:lvl4pPr marL="2909061" indent="-2813811">
              <a:defRPr sz="5800"/>
            </a:lvl4pPr>
            <a:lvl5pPr marL="4266474" indent="-4177574">
              <a:defRPr sz="5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/>
          <p:nvPr>
            <p:ph type="body" sz="half" idx="13"/>
          </p:nvPr>
        </p:nvSpPr>
        <p:spPr>
          <a:xfrm>
            <a:off x="12687299" y="3377181"/>
            <a:ext cx="10149598" cy="75344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18670" indent="-127230">
              <a:defRPr sz="58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1314447" y="999063"/>
            <a:ext cx="21545601" cy="3316001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Shape 58"/>
          <p:cNvSpPr/>
          <p:nvPr>
            <p:ph type="body" sz="quarter" idx="1"/>
          </p:nvPr>
        </p:nvSpPr>
        <p:spPr>
          <a:xfrm>
            <a:off x="1353309" y="4064000"/>
            <a:ext cx="10149600" cy="1446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52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52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52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52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5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9" name="Shape 59"/>
          <p:cNvSpPr/>
          <p:nvPr>
            <p:ph type="body" sz="quarter" idx="13"/>
          </p:nvPr>
        </p:nvSpPr>
        <p:spPr>
          <a:xfrm>
            <a:off x="1353308" y="5472298"/>
            <a:ext cx="10149599" cy="6400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03200" indent="-111760">
              <a:defRPr sz="5600"/>
            </a:pPr>
          </a:p>
        </p:txBody>
      </p:sp>
      <p:sp>
        <p:nvSpPr>
          <p:cNvPr id="60" name="Shape 60"/>
          <p:cNvSpPr/>
          <p:nvPr>
            <p:ph type="body" sz="quarter" idx="14"/>
          </p:nvPr>
        </p:nvSpPr>
        <p:spPr>
          <a:xfrm>
            <a:off x="12710159" y="4059933"/>
            <a:ext cx="10149599" cy="1444798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5200"/>
            </a:pPr>
          </a:p>
        </p:txBody>
      </p:sp>
      <p:sp>
        <p:nvSpPr>
          <p:cNvPr id="61" name="Shape 61"/>
          <p:cNvSpPr/>
          <p:nvPr>
            <p:ph type="body" sz="quarter" idx="15"/>
          </p:nvPr>
        </p:nvSpPr>
        <p:spPr>
          <a:xfrm>
            <a:off x="12710159" y="5468112"/>
            <a:ext cx="10149599" cy="6400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03200" indent="-111760">
              <a:defRPr sz="5600"/>
            </a:pP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5240000" y="-1"/>
            <a:ext cx="9144000" cy="137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77" name="Shape 77"/>
          <p:cNvSpPr/>
          <p:nvPr>
            <p:ph type="title"/>
          </p:nvPr>
        </p:nvSpPr>
        <p:spPr>
          <a:xfrm>
            <a:off x="16522806" y="1084562"/>
            <a:ext cx="6766402" cy="38408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8" name="Shape 78"/>
          <p:cNvSpPr/>
          <p:nvPr>
            <p:ph type="body" sz="half" idx="1"/>
          </p:nvPr>
        </p:nvSpPr>
        <p:spPr>
          <a:xfrm>
            <a:off x="1523999" y="1523999"/>
            <a:ext cx="12192001" cy="9144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18670" indent="-127230">
              <a:defRPr sz="5800"/>
            </a:lvl1pPr>
            <a:lvl2pPr marL="589747" indent="-469097">
              <a:defRPr sz="5800"/>
            </a:lvl2pPr>
            <a:lvl3pPr marL="1611480" indent="-1503530">
              <a:defRPr sz="5800"/>
            </a:lvl3pPr>
            <a:lvl4pPr marL="2909061" indent="-2813811">
              <a:defRPr sz="5800"/>
            </a:lvl4pPr>
            <a:lvl5pPr marL="4266474" indent="-4177574">
              <a:defRPr sz="5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9" name="Shape 79"/>
          <p:cNvSpPr/>
          <p:nvPr>
            <p:ph type="body" sz="quarter" idx="13"/>
          </p:nvPr>
        </p:nvSpPr>
        <p:spPr>
          <a:xfrm>
            <a:off x="16551964" y="5023623"/>
            <a:ext cx="6796799" cy="62536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lnSpc>
                <a:spcPct val="100000"/>
              </a:lnSpc>
              <a:spcBef>
                <a:spcPts val="3200"/>
              </a:spcBef>
              <a:buClrTx/>
              <a:buSzTx/>
              <a:buFontTx/>
              <a:buNone/>
              <a:defRPr sz="4000">
                <a:solidFill>
                  <a:srgbClr val="404040"/>
                </a:solidFill>
              </a:defRPr>
            </a:pP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xfrm>
            <a:off x="1298447" y="10837333"/>
            <a:ext cx="21561603" cy="12264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74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8" name="Shape 88"/>
          <p:cNvSpPr/>
          <p:nvPr>
            <p:ph type="pic" idx="13"/>
          </p:nvPr>
        </p:nvSpPr>
        <p:spPr>
          <a:xfrm>
            <a:off x="-1" y="-1"/>
            <a:ext cx="24384001" cy="10661602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1353309" y="11819470"/>
            <a:ext cx="18458401" cy="106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lnSpc>
                <a:spcPct val="90000"/>
              </a:lnSpc>
              <a:spcBef>
                <a:spcPts val="3200"/>
              </a:spcBef>
              <a:buClrTx/>
              <a:buSzTx/>
              <a:buFontTx/>
              <a:buNone/>
              <a:defRPr sz="3600"/>
            </a:lvl1pPr>
            <a:lvl2pPr marL="0" indent="457200">
              <a:lnSpc>
                <a:spcPct val="90000"/>
              </a:lnSpc>
              <a:spcBef>
                <a:spcPts val="3200"/>
              </a:spcBef>
              <a:buClrTx/>
              <a:buSzTx/>
              <a:buFontTx/>
              <a:buNone/>
              <a:defRPr sz="3600"/>
            </a:lvl2pPr>
            <a:lvl3pPr marL="0" indent="914400">
              <a:lnSpc>
                <a:spcPct val="90000"/>
              </a:lnSpc>
              <a:spcBef>
                <a:spcPts val="3200"/>
              </a:spcBef>
              <a:buClrTx/>
              <a:buSzTx/>
              <a:buFontTx/>
              <a:buNone/>
              <a:defRPr sz="3600"/>
            </a:lvl3pPr>
            <a:lvl4pPr marL="0" indent="1371600">
              <a:lnSpc>
                <a:spcPct val="90000"/>
              </a:lnSpc>
              <a:spcBef>
                <a:spcPts val="3200"/>
              </a:spcBef>
              <a:buClrTx/>
              <a:buSzTx/>
              <a:buFontTx/>
              <a:buNone/>
              <a:defRPr sz="3600"/>
            </a:lvl4pPr>
            <a:lvl5pPr marL="0" indent="1828800">
              <a:lnSpc>
                <a:spcPct val="90000"/>
              </a:lnSpc>
              <a:spcBef>
                <a:spcPts val="3200"/>
              </a:spcBef>
              <a:buClrTx/>
              <a:buSzTx/>
              <a:buFontTx/>
              <a:buNone/>
              <a:defRPr sz="3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314447" y="186263"/>
            <a:ext cx="21545601" cy="3316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19199" y="3200399"/>
            <a:ext cx="21945601" cy="9051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9949074" y="10489062"/>
            <a:ext cx="3346106" cy="3964834"/>
          </a:xfrm>
          <a:prstGeom prst="rect">
            <a:avLst/>
          </a:prstGeom>
          <a:ln w="25400">
            <a:miter lim="400000"/>
          </a:ln>
        </p:spPr>
        <p:txBody>
          <a:bodyPr wrap="none" lIns="121866" tIns="121866" rIns="121866" bIns="121866" anchor="b">
            <a:spAutoFit/>
          </a:bodyPr>
          <a:lstStyle>
            <a:lvl1pPr algn="r">
              <a:defRPr sz="24000">
                <a:solidFill>
                  <a:srgbClr val="3367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800" u="none">
          <a:ln>
            <a:noFill/>
          </a:ln>
          <a:solidFill>
            <a:srgbClr val="3367D6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800" u="none">
          <a:ln>
            <a:noFill/>
          </a:ln>
          <a:solidFill>
            <a:srgbClr val="3367D6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800" u="none">
          <a:ln>
            <a:noFill/>
          </a:ln>
          <a:solidFill>
            <a:srgbClr val="3367D6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800" u="none">
          <a:ln>
            <a:noFill/>
          </a:ln>
          <a:solidFill>
            <a:srgbClr val="3367D6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800" u="none">
          <a:ln>
            <a:noFill/>
          </a:ln>
          <a:solidFill>
            <a:srgbClr val="3367D6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800" u="none">
          <a:ln>
            <a:noFill/>
          </a:ln>
          <a:solidFill>
            <a:srgbClr val="3367D6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800" u="none">
          <a:ln>
            <a:noFill/>
          </a:ln>
          <a:solidFill>
            <a:srgbClr val="3367D6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800" u="none">
          <a:ln>
            <a:noFill/>
          </a:ln>
          <a:solidFill>
            <a:srgbClr val="3367D6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800" u="none">
          <a:ln>
            <a:noFill/>
          </a:ln>
          <a:solidFill>
            <a:srgbClr val="3367D6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54000" marR="0" indent="-162560" algn="l" defTabSz="2438400" rtl="0" latinLnBrk="0">
        <a:lnSpc>
          <a:spcPct val="85000"/>
        </a:lnSpc>
        <a:spcBef>
          <a:spcPts val="3400"/>
        </a:spcBef>
        <a:spcAft>
          <a:spcPts val="0"/>
        </a:spcAft>
        <a:buClr>
          <a:srgbClr val="262626"/>
        </a:buClr>
        <a:buSzPct val="100000"/>
        <a:buFont typeface="Arial"/>
        <a:buChar char=" "/>
        <a:tabLst/>
        <a:defRPr b="0" baseline="0" cap="none" i="0" spc="0" strike="noStrike" sz="6400" u="none">
          <a:ln>
            <a:noFill/>
          </a:ln>
          <a:solidFill>
            <a:srgbClr val="262626"/>
          </a:solidFill>
          <a:uFillTx/>
          <a:latin typeface="Calibri"/>
          <a:ea typeface="Calibri"/>
          <a:cs typeface="Calibri"/>
          <a:sym typeface="Calibri"/>
        </a:defRPr>
      </a:lvl1pPr>
      <a:lvl2pPr marL="477519" marR="0" indent="-325119" algn="l" defTabSz="2438400" rtl="0" latinLnBrk="0">
        <a:lnSpc>
          <a:spcPct val="85000"/>
        </a:lnSpc>
        <a:spcBef>
          <a:spcPts val="3400"/>
        </a:spcBef>
        <a:spcAft>
          <a:spcPts val="0"/>
        </a:spcAft>
        <a:buClr>
          <a:srgbClr val="262626"/>
        </a:buClr>
        <a:buSzPct val="100000"/>
        <a:buFont typeface="Arial"/>
        <a:buChar char=" "/>
        <a:tabLst/>
        <a:defRPr b="0" baseline="0" cap="none" i="0" spc="0" strike="noStrike" sz="6400" u="none">
          <a:ln>
            <a:noFill/>
          </a:ln>
          <a:solidFill>
            <a:srgbClr val="262626"/>
          </a:solidFill>
          <a:uFillTx/>
          <a:latin typeface="Calibri"/>
          <a:ea typeface="Calibri"/>
          <a:cs typeface="Calibri"/>
          <a:sym typeface="Calibri"/>
        </a:defRPr>
      </a:lvl2pPr>
      <a:lvl3pPr marL="1476248" marR="0" indent="-1349248" algn="l" defTabSz="2438400" rtl="0" latinLnBrk="0">
        <a:lnSpc>
          <a:spcPct val="85000"/>
        </a:lnSpc>
        <a:spcBef>
          <a:spcPts val="3400"/>
        </a:spcBef>
        <a:spcAft>
          <a:spcPts val="0"/>
        </a:spcAft>
        <a:buClr>
          <a:srgbClr val="262626"/>
        </a:buClr>
        <a:buSzPct val="100000"/>
        <a:buFont typeface="Arial"/>
        <a:buChar char=" "/>
        <a:tabLst/>
        <a:defRPr b="0" baseline="0" cap="none" i="0" spc="0" strike="noStrike" sz="6400" u="none">
          <a:ln>
            <a:noFill/>
          </a:ln>
          <a:solidFill>
            <a:srgbClr val="262626"/>
          </a:solidFill>
          <a:uFillTx/>
          <a:latin typeface="Calibri"/>
          <a:ea typeface="Calibri"/>
          <a:cs typeface="Calibri"/>
          <a:sym typeface="Calibri"/>
        </a:defRPr>
      </a:lvl3pPr>
      <a:lvl4pPr marL="2633979" marR="0" indent="-2519679" algn="l" defTabSz="2438400" rtl="0" latinLnBrk="0">
        <a:lnSpc>
          <a:spcPct val="85000"/>
        </a:lnSpc>
        <a:spcBef>
          <a:spcPts val="3400"/>
        </a:spcBef>
        <a:spcAft>
          <a:spcPts val="0"/>
        </a:spcAft>
        <a:buClr>
          <a:srgbClr val="262626"/>
        </a:buClr>
        <a:buSzPct val="100000"/>
        <a:buFont typeface="Arial"/>
        <a:buChar char=" "/>
        <a:tabLst/>
        <a:defRPr b="0" baseline="0" cap="none" i="0" spc="0" strike="noStrike" sz="6400" u="none">
          <a:ln>
            <a:noFill/>
          </a:ln>
          <a:solidFill>
            <a:srgbClr val="262626"/>
          </a:solidFill>
          <a:uFillTx/>
          <a:latin typeface="Calibri"/>
          <a:ea typeface="Calibri"/>
          <a:cs typeface="Calibri"/>
          <a:sym typeface="Calibri"/>
        </a:defRPr>
      </a:lvl4pPr>
      <a:lvl5pPr marL="3609340" marR="0" indent="-3495040" algn="l" defTabSz="2438400" rtl="0" latinLnBrk="0">
        <a:lnSpc>
          <a:spcPct val="85000"/>
        </a:lnSpc>
        <a:spcBef>
          <a:spcPts val="3400"/>
        </a:spcBef>
        <a:spcAft>
          <a:spcPts val="0"/>
        </a:spcAft>
        <a:buClr>
          <a:srgbClr val="262626"/>
        </a:buClr>
        <a:buSzPct val="100000"/>
        <a:buFont typeface="Arial"/>
        <a:buChar char=" "/>
        <a:tabLst/>
        <a:defRPr b="0" baseline="0" cap="none" i="0" spc="0" strike="noStrike" sz="6400" u="none">
          <a:ln>
            <a:noFill/>
          </a:ln>
          <a:solidFill>
            <a:srgbClr val="262626"/>
          </a:solidFill>
          <a:uFillTx/>
          <a:latin typeface="Calibri"/>
          <a:ea typeface="Calibri"/>
          <a:cs typeface="Calibri"/>
          <a:sym typeface="Calibri"/>
        </a:defRPr>
      </a:lvl5pPr>
      <a:lvl6pPr marL="1507944" marR="0" indent="-428444" algn="l" defTabSz="2438400" rtl="0" latinLnBrk="0">
        <a:lnSpc>
          <a:spcPct val="85000"/>
        </a:lnSpc>
        <a:spcBef>
          <a:spcPts val="3400"/>
        </a:spcBef>
        <a:spcAft>
          <a:spcPts val="0"/>
        </a:spcAft>
        <a:buClr>
          <a:srgbClr val="262626"/>
        </a:buClr>
        <a:buSzPct val="100000"/>
        <a:buFont typeface="Arial"/>
        <a:buChar char=" "/>
        <a:tabLst/>
        <a:defRPr b="0" baseline="0" cap="none" i="0" spc="0" strike="noStrike" sz="6400" u="none">
          <a:ln>
            <a:noFill/>
          </a:ln>
          <a:solidFill>
            <a:srgbClr val="262626"/>
          </a:solidFill>
          <a:uFillTx/>
          <a:latin typeface="Calibri"/>
          <a:ea typeface="Calibri"/>
          <a:cs typeface="Calibri"/>
          <a:sym typeface="Calibri"/>
        </a:defRPr>
      </a:lvl6pPr>
      <a:lvl7pPr marL="1699763" marR="0" indent="-417063" algn="l" defTabSz="2438400" rtl="0" latinLnBrk="0">
        <a:lnSpc>
          <a:spcPct val="85000"/>
        </a:lnSpc>
        <a:spcBef>
          <a:spcPts val="3400"/>
        </a:spcBef>
        <a:spcAft>
          <a:spcPts val="0"/>
        </a:spcAft>
        <a:buClr>
          <a:srgbClr val="262626"/>
        </a:buClr>
        <a:buSzPct val="100000"/>
        <a:buFont typeface="Arial"/>
        <a:buChar char=" "/>
        <a:tabLst/>
        <a:defRPr b="0" baseline="0" cap="none" i="0" spc="0" strike="noStrike" sz="6400" u="none">
          <a:ln>
            <a:noFill/>
          </a:ln>
          <a:solidFill>
            <a:srgbClr val="262626"/>
          </a:solidFill>
          <a:uFillTx/>
          <a:latin typeface="Calibri"/>
          <a:ea typeface="Calibri"/>
          <a:cs typeface="Calibri"/>
          <a:sym typeface="Calibri"/>
        </a:defRPr>
      </a:lvl7pPr>
      <a:lvl8pPr marL="1924044" marR="0" indent="-450844" algn="l" defTabSz="2438400" rtl="0" latinLnBrk="0">
        <a:lnSpc>
          <a:spcPct val="85000"/>
        </a:lnSpc>
        <a:spcBef>
          <a:spcPts val="3400"/>
        </a:spcBef>
        <a:spcAft>
          <a:spcPts val="0"/>
        </a:spcAft>
        <a:buClr>
          <a:srgbClr val="262626"/>
        </a:buClr>
        <a:buSzPct val="100000"/>
        <a:buFont typeface="Arial"/>
        <a:buChar char=" "/>
        <a:tabLst/>
        <a:defRPr b="0" baseline="0" cap="none" i="0" spc="0" strike="noStrike" sz="6400" u="none">
          <a:ln>
            <a:noFill/>
          </a:ln>
          <a:solidFill>
            <a:srgbClr val="262626"/>
          </a:solidFill>
          <a:uFillTx/>
          <a:latin typeface="Calibri"/>
          <a:ea typeface="Calibri"/>
          <a:cs typeface="Calibri"/>
          <a:sym typeface="Calibri"/>
        </a:defRPr>
      </a:lvl8pPr>
      <a:lvl9pPr marL="2115866" marR="0" indent="-439466" algn="l" defTabSz="2438400" rtl="0" latinLnBrk="0">
        <a:lnSpc>
          <a:spcPct val="85000"/>
        </a:lnSpc>
        <a:spcBef>
          <a:spcPts val="3400"/>
        </a:spcBef>
        <a:spcAft>
          <a:spcPts val="0"/>
        </a:spcAft>
        <a:buClr>
          <a:srgbClr val="262626"/>
        </a:buClr>
        <a:buSzPct val="100000"/>
        <a:buFont typeface="Arial"/>
        <a:buChar char=" "/>
        <a:tabLst/>
        <a:defRPr b="0" baseline="0" cap="none" i="0" spc="0" strike="noStrike" sz="6400" u="none">
          <a:ln>
            <a:noFill/>
          </a:ln>
          <a:solidFill>
            <a:srgbClr val="262626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1207004" y="1540933"/>
            <a:ext cx="21564803" cy="6705601"/>
          </a:xfrm>
          <a:prstGeom prst="rect">
            <a:avLst/>
          </a:prstGeom>
        </p:spPr>
        <p:txBody>
          <a:bodyPr/>
          <a:lstStyle/>
          <a:p>
            <a:pPr/>
            <a:r>
              <a:t>Как мы измеряем наши Android-проекты</a:t>
            </a:r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t>Сергеев Эдуард</a:t>
            </a:r>
          </a:p>
          <a:p>
            <a:pPr>
              <a:spcBef>
                <a:spcPts val="0"/>
              </a:spcBef>
            </a:pPr>
            <a:r>
              <a:t>Rambler&amp;Co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xfrm>
            <a:off x="1314447" y="186263"/>
            <a:ext cx="21545601" cy="3316001"/>
          </a:xfrm>
          <a:prstGeom prst="rect">
            <a:avLst/>
          </a:prstGeom>
        </p:spPr>
        <p:txBody>
          <a:bodyPr/>
          <a:lstStyle/>
          <a:p>
            <a:pPr/>
            <a:r>
              <a:t>Sonarqube Dashboard</a:t>
            </a:r>
          </a:p>
        </p:txBody>
      </p:sp>
      <p:pic>
        <p:nvPicPr>
          <p:cNvPr id="207" name="image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4799" y="3502266"/>
            <a:ext cx="17944746" cy="9434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xfrm>
            <a:off x="1314447" y="186263"/>
            <a:ext cx="21545601" cy="3316001"/>
          </a:xfrm>
          <a:prstGeom prst="rect">
            <a:avLst/>
          </a:prstGeom>
        </p:spPr>
        <p:txBody>
          <a:bodyPr/>
          <a:lstStyle/>
          <a:p>
            <a:pPr/>
            <a:r>
              <a:t>Dashing.io</a:t>
            </a:r>
          </a:p>
        </p:txBody>
      </p:sp>
      <p:pic>
        <p:nvPicPr>
          <p:cNvPr id="212" name="image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9932" y="3502258"/>
            <a:ext cx="17420129" cy="9676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xfrm>
            <a:off x="1314447" y="186263"/>
            <a:ext cx="21545601" cy="3316001"/>
          </a:xfrm>
          <a:prstGeom prst="rect">
            <a:avLst/>
          </a:prstGeom>
        </p:spPr>
        <p:txBody>
          <a:bodyPr/>
          <a:lstStyle/>
          <a:p>
            <a:pPr/>
            <a:r>
              <a:t>Схема</a:t>
            </a:r>
          </a:p>
        </p:txBody>
      </p:sp>
      <p:grpSp>
        <p:nvGrpSpPr>
          <p:cNvPr id="219" name="Group 219"/>
          <p:cNvGrpSpPr/>
          <p:nvPr/>
        </p:nvGrpSpPr>
        <p:grpSpPr>
          <a:xfrm>
            <a:off x="8248599" y="3500387"/>
            <a:ext cx="3199201" cy="1166158"/>
            <a:chOff x="0" y="6349"/>
            <a:chExt cx="3199200" cy="1166157"/>
          </a:xfrm>
        </p:grpSpPr>
        <p:sp>
          <p:nvSpPr>
            <p:cNvPr id="217" name="Shape 217"/>
            <p:cNvSpPr/>
            <p:nvPr/>
          </p:nvSpPr>
          <p:spPr>
            <a:xfrm>
              <a:off x="0" y="8228"/>
              <a:ext cx="3199201" cy="11624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162F3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/>
            </a:p>
          </p:txBody>
        </p:sp>
        <p:sp>
          <p:nvSpPr>
            <p:cNvPr id="218" name="Shape 218"/>
            <p:cNvSpPr/>
            <p:nvPr/>
          </p:nvSpPr>
          <p:spPr>
            <a:xfrm>
              <a:off x="0" y="6349"/>
              <a:ext cx="3199201" cy="116615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4800"/>
              </a:lvl1pPr>
            </a:lstStyle>
            <a:p>
              <a:pPr/>
              <a:r>
                <a:t>Dashing</a:t>
              </a:r>
            </a:p>
          </p:txBody>
        </p:sp>
      </p:grpSp>
      <p:grpSp>
        <p:nvGrpSpPr>
          <p:cNvPr id="222" name="Group 222"/>
          <p:cNvGrpSpPr/>
          <p:nvPr/>
        </p:nvGrpSpPr>
        <p:grpSpPr>
          <a:xfrm>
            <a:off x="1756533" y="6370321"/>
            <a:ext cx="3627201" cy="1166158"/>
            <a:chOff x="0" y="6349"/>
            <a:chExt cx="3627200" cy="1166157"/>
          </a:xfrm>
        </p:grpSpPr>
        <p:sp>
          <p:nvSpPr>
            <p:cNvPr id="220" name="Shape 220"/>
            <p:cNvSpPr/>
            <p:nvPr/>
          </p:nvSpPr>
          <p:spPr>
            <a:xfrm>
              <a:off x="0" y="8228"/>
              <a:ext cx="3627201" cy="11624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162F3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/>
            </a:p>
          </p:txBody>
        </p:sp>
        <p:sp>
          <p:nvSpPr>
            <p:cNvPr id="221" name="Shape 221"/>
            <p:cNvSpPr/>
            <p:nvPr/>
          </p:nvSpPr>
          <p:spPr>
            <a:xfrm>
              <a:off x="0" y="6349"/>
              <a:ext cx="3627201" cy="116615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4800"/>
              </a:lvl1pPr>
            </a:lstStyle>
            <a:p>
              <a:pPr/>
              <a:r>
                <a:t>Sonar API</a:t>
              </a:r>
            </a:p>
          </p:txBody>
        </p:sp>
      </p:grpSp>
      <p:grpSp>
        <p:nvGrpSpPr>
          <p:cNvPr id="225" name="Group 225"/>
          <p:cNvGrpSpPr/>
          <p:nvPr/>
        </p:nvGrpSpPr>
        <p:grpSpPr>
          <a:xfrm>
            <a:off x="7211000" y="6370321"/>
            <a:ext cx="5274401" cy="1166158"/>
            <a:chOff x="0" y="6349"/>
            <a:chExt cx="5274400" cy="1166157"/>
          </a:xfrm>
        </p:grpSpPr>
        <p:sp>
          <p:nvSpPr>
            <p:cNvPr id="223" name="Shape 223"/>
            <p:cNvSpPr/>
            <p:nvPr/>
          </p:nvSpPr>
          <p:spPr>
            <a:xfrm>
              <a:off x="0" y="8228"/>
              <a:ext cx="5274401" cy="11624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162F3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/>
            </a:p>
          </p:txBody>
        </p:sp>
        <p:sp>
          <p:nvSpPr>
            <p:cNvPr id="224" name="Shape 224"/>
            <p:cNvSpPr/>
            <p:nvPr/>
          </p:nvSpPr>
          <p:spPr>
            <a:xfrm>
              <a:off x="0" y="6349"/>
              <a:ext cx="5274401" cy="116615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4800"/>
              </a:lvl1pPr>
            </a:lstStyle>
            <a:p>
              <a:pPr/>
              <a:r>
                <a:t>Google Play API</a:t>
              </a:r>
            </a:p>
          </p:txBody>
        </p:sp>
      </p:grpSp>
      <p:grpSp>
        <p:nvGrpSpPr>
          <p:cNvPr id="228" name="Group 228"/>
          <p:cNvGrpSpPr/>
          <p:nvPr/>
        </p:nvGrpSpPr>
        <p:grpSpPr>
          <a:xfrm>
            <a:off x="14377599" y="6370321"/>
            <a:ext cx="3627202" cy="1166158"/>
            <a:chOff x="0" y="6349"/>
            <a:chExt cx="3627200" cy="1166157"/>
          </a:xfrm>
        </p:grpSpPr>
        <p:sp>
          <p:nvSpPr>
            <p:cNvPr id="226" name="Shape 226"/>
            <p:cNvSpPr/>
            <p:nvPr/>
          </p:nvSpPr>
          <p:spPr>
            <a:xfrm>
              <a:off x="0" y="8228"/>
              <a:ext cx="3627201" cy="11624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162F3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/>
            </a:p>
          </p:txBody>
        </p:sp>
        <p:sp>
          <p:nvSpPr>
            <p:cNvPr id="227" name="Shape 227"/>
            <p:cNvSpPr/>
            <p:nvPr/>
          </p:nvSpPr>
          <p:spPr>
            <a:xfrm>
              <a:off x="0" y="6349"/>
              <a:ext cx="3627201" cy="116615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4800"/>
              </a:lvl1pPr>
            </a:lstStyle>
            <a:p>
              <a:pPr/>
              <a:r>
                <a:t>Crashfree</a:t>
              </a:r>
            </a:p>
          </p:txBody>
        </p:sp>
      </p:grpSp>
      <p:sp>
        <p:nvSpPr>
          <p:cNvPr id="229" name="Shape 229"/>
          <p:cNvSpPr/>
          <p:nvPr/>
        </p:nvSpPr>
        <p:spPr>
          <a:xfrm flipH="1">
            <a:off x="3570133" y="4672199"/>
            <a:ext cx="4692001" cy="1700002"/>
          </a:xfrm>
          <a:prstGeom prst="line">
            <a:avLst/>
          </a:prstGeom>
          <a:ln w="25400">
            <a:solidFill>
              <a:srgbClr val="162F33"/>
            </a:solidFill>
            <a:tailEnd type="triangle"/>
          </a:ln>
        </p:spPr>
        <p:txBody>
          <a:bodyPr lIns="121919" tIns="121919" rIns="121919" bIns="121919"/>
          <a:lstStyle/>
          <a:p>
            <a:pPr/>
          </a:p>
        </p:txBody>
      </p:sp>
      <p:sp>
        <p:nvSpPr>
          <p:cNvPr id="232" name="Shape 232"/>
          <p:cNvSpPr/>
          <p:nvPr/>
        </p:nvSpPr>
        <p:spPr>
          <a:xfrm>
            <a:off x="9848199" y="4677519"/>
            <a:ext cx="2" cy="168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>
              <a:srgbClr val="162F33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31" name="Shape 231"/>
          <p:cNvSpPr/>
          <p:nvPr/>
        </p:nvSpPr>
        <p:spPr>
          <a:xfrm>
            <a:off x="11473600" y="4660199"/>
            <a:ext cx="4717601" cy="1712001"/>
          </a:xfrm>
          <a:prstGeom prst="line">
            <a:avLst/>
          </a:prstGeom>
          <a:ln w="25400">
            <a:solidFill>
              <a:srgbClr val="162F33"/>
            </a:solidFill>
            <a:tailEnd type="triangle"/>
          </a:ln>
        </p:spPr>
        <p:txBody>
          <a:bodyPr lIns="121919" tIns="121919" rIns="121919" bIns="1219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xfrm>
            <a:off x="1314447" y="186263"/>
            <a:ext cx="21545601" cy="3316001"/>
          </a:xfrm>
          <a:prstGeom prst="rect">
            <a:avLst/>
          </a:prstGeom>
        </p:spPr>
        <p:txBody>
          <a:bodyPr/>
          <a:lstStyle/>
          <a:p>
            <a:pPr/>
            <a:r>
              <a:t>Google charts</a:t>
            </a:r>
          </a:p>
        </p:txBody>
      </p:sp>
      <p:pic>
        <p:nvPicPr>
          <p:cNvPr id="237" name="image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3732" y="3502263"/>
            <a:ext cx="17418262" cy="9745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5164" y="922098"/>
            <a:ext cx="21193671" cy="11871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498" y="936263"/>
            <a:ext cx="21220999" cy="11843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6631" y="926031"/>
            <a:ext cx="21210730" cy="11863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4397" y="957533"/>
            <a:ext cx="21235200" cy="11800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/>
          </p:nvPr>
        </p:nvSpPr>
        <p:spPr>
          <a:xfrm>
            <a:off x="1330399" y="879533"/>
            <a:ext cx="21925600" cy="2047201"/>
          </a:xfrm>
          <a:prstGeom prst="rect">
            <a:avLst/>
          </a:prstGeom>
        </p:spPr>
        <p:txBody>
          <a:bodyPr/>
          <a:lstStyle>
            <a:lvl1pPr defTabSz="1901951">
              <a:defRPr sz="9984"/>
            </a:lvl1pPr>
          </a:lstStyle>
          <a:p>
            <a:pPr/>
            <a:r>
              <a:t>Проблемы при настройках</a:t>
            </a:r>
          </a:p>
        </p:txBody>
      </p:sp>
      <p:sp>
        <p:nvSpPr>
          <p:cNvPr id="250" name="Shape 250"/>
          <p:cNvSpPr/>
          <p:nvPr>
            <p:ph type="body" idx="1"/>
          </p:nvPr>
        </p:nvSpPr>
        <p:spPr>
          <a:xfrm>
            <a:off x="1432399" y="3050333"/>
            <a:ext cx="21925599" cy="10280801"/>
          </a:xfrm>
          <a:prstGeom prst="rect">
            <a:avLst/>
          </a:prstGeom>
        </p:spPr>
        <p:txBody>
          <a:bodyPr/>
          <a:lstStyle/>
          <a:p>
            <a:pPr marL="838200" indent="-609600"/>
            <a:r>
              <a:t>Мульти-модульные проекты</a:t>
            </a:r>
          </a:p>
          <a:p>
            <a:pPr marL="838200" indent="-609600"/>
            <a:r>
              <a:t>Мердж юнит-тестов/андроид юнит-тестов</a:t>
            </a:r>
          </a:p>
          <a:p>
            <a:pPr marL="838200" indent="-609600"/>
            <a:r>
              <a:t>Kotlin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xfrm>
            <a:off x="1330399" y="879533"/>
            <a:ext cx="21925600" cy="2047201"/>
          </a:xfrm>
          <a:prstGeom prst="rect">
            <a:avLst/>
          </a:prstGeom>
        </p:spPr>
        <p:txBody>
          <a:bodyPr/>
          <a:lstStyle>
            <a:lvl1pPr defTabSz="1901951">
              <a:defRPr sz="9984"/>
            </a:lvl1pPr>
          </a:lstStyle>
          <a:p>
            <a:pPr/>
            <a:r>
              <a:t>Дальнейшее развитие</a:t>
            </a:r>
          </a:p>
        </p:txBody>
      </p:sp>
      <p:sp>
        <p:nvSpPr>
          <p:cNvPr id="255" name="Shape 255"/>
          <p:cNvSpPr/>
          <p:nvPr>
            <p:ph type="body" idx="1"/>
          </p:nvPr>
        </p:nvSpPr>
        <p:spPr>
          <a:xfrm>
            <a:off x="1432399" y="3050333"/>
            <a:ext cx="21925599" cy="10280801"/>
          </a:xfrm>
          <a:prstGeom prst="rect">
            <a:avLst/>
          </a:prstGeom>
        </p:spPr>
        <p:txBody>
          <a:bodyPr/>
          <a:lstStyle/>
          <a:p>
            <a:pPr marL="838200" indent="-609600"/>
            <a:r>
              <a:t>Метрики производительности</a:t>
            </a:r>
          </a:p>
          <a:p>
            <a:pPr marL="838200" indent="-609600"/>
            <a:r>
              <a:t>Обновленный дизайн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1330399" y="879533"/>
            <a:ext cx="21925600" cy="2047201"/>
          </a:xfrm>
          <a:prstGeom prst="rect">
            <a:avLst/>
          </a:prstGeom>
        </p:spPr>
        <p:txBody>
          <a:bodyPr/>
          <a:lstStyle>
            <a:lvl1pPr defTabSz="1901951">
              <a:defRPr sz="9984"/>
            </a:lvl1pPr>
          </a:lstStyle>
          <a:p>
            <a:pPr/>
            <a:r>
              <a:t>Зачем?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1432399" y="3050333"/>
            <a:ext cx="21925599" cy="102808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Хотим, чтобы наш код был </a:t>
            </a:r>
            <a:r>
              <a:rPr strike="sngStrike"/>
              <a:t>идеальным:</a:t>
            </a:r>
            <a:endParaRPr strike="sngStrike"/>
          </a:p>
          <a:p>
            <a:pPr marL="838200" indent="-609600">
              <a:buFontTx/>
              <a:buAutoNum type="arabicPeriod" startAt="1"/>
            </a:pPr>
            <a:r>
              <a:t>Красивым</a:t>
            </a:r>
          </a:p>
          <a:p>
            <a:pPr marL="838200" indent="-609600">
              <a:buFontTx/>
              <a:buAutoNum type="arabicPeriod" startAt="1"/>
            </a:pPr>
            <a:r>
              <a:t>Понятным</a:t>
            </a:r>
          </a:p>
          <a:p>
            <a:pPr marL="838200" indent="-609600">
              <a:buFontTx/>
              <a:buAutoNum type="arabicPeriod" startAt="1"/>
            </a:pPr>
            <a:r>
              <a:t>Тестируемым</a:t>
            </a:r>
          </a:p>
          <a:p>
            <a:pPr marL="838200" indent="-609600">
              <a:buFontTx/>
              <a:buAutoNum type="arabicPeriod" startAt="1"/>
            </a:pPr>
            <a:r>
              <a:t>Следовал единому стилю кода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title"/>
          </p:nvPr>
        </p:nvSpPr>
        <p:spPr>
          <a:xfrm>
            <a:off x="1330399" y="879533"/>
            <a:ext cx="21925600" cy="2047201"/>
          </a:xfrm>
          <a:prstGeom prst="rect">
            <a:avLst/>
          </a:prstGeom>
        </p:spPr>
        <p:txBody>
          <a:bodyPr/>
          <a:lstStyle>
            <a:lvl1pPr defTabSz="1901951">
              <a:defRPr sz="9984"/>
            </a:lvl1pPr>
          </a:lstStyle>
          <a:p>
            <a:pPr/>
            <a:r>
              <a:t>Резюме</a:t>
            </a:r>
          </a:p>
        </p:txBody>
      </p:sp>
      <p:sp>
        <p:nvSpPr>
          <p:cNvPr id="258" name="Shape 258"/>
          <p:cNvSpPr/>
          <p:nvPr>
            <p:ph type="body" idx="1"/>
          </p:nvPr>
        </p:nvSpPr>
        <p:spPr>
          <a:xfrm>
            <a:off x="1432399" y="3050333"/>
            <a:ext cx="21925599" cy="102808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Для анализа кода и вывода графиков подходят:</a:t>
            </a:r>
          </a:p>
          <a:p>
            <a:pPr marL="838200" indent="-609600"/>
            <a:r>
              <a:t>Система сборки (Jenkins)				</a:t>
            </a:r>
          </a:p>
          <a:p>
            <a:pPr marL="838200" indent="-609600"/>
            <a:r>
              <a:t>Анализатор кода (Sonarqube)</a:t>
            </a:r>
          </a:p>
          <a:p>
            <a:pPr marL="838200" indent="-609600"/>
            <a:r>
              <a:t>Свой dashboard (Dashing)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title"/>
          </p:nvPr>
        </p:nvSpPr>
        <p:spPr>
          <a:xfrm>
            <a:off x="1206999" y="1540933"/>
            <a:ext cx="21564802" cy="6245601"/>
          </a:xfrm>
          <a:prstGeom prst="rect">
            <a:avLst/>
          </a:prstGeom>
        </p:spPr>
        <p:txBody>
          <a:bodyPr/>
          <a:lstStyle/>
          <a:p>
            <a:pPr/>
            <a:r>
              <a:t>Спасибо за внимание!</a:t>
            </a:r>
          </a:p>
        </p:txBody>
      </p:sp>
      <p:sp>
        <p:nvSpPr>
          <p:cNvPr id="261" name="Shape 2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/>
            <a:r>
              <a:t>Вопросы?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1330399" y="879533"/>
            <a:ext cx="21925600" cy="2047201"/>
          </a:xfrm>
          <a:prstGeom prst="rect">
            <a:avLst/>
          </a:prstGeom>
        </p:spPr>
        <p:txBody>
          <a:bodyPr/>
          <a:lstStyle>
            <a:lvl1pPr defTabSz="1901951">
              <a:defRPr sz="9984"/>
            </a:lvl1pPr>
          </a:lstStyle>
          <a:p>
            <a:pPr/>
            <a:r>
              <a:t>Проблемы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1432399" y="3050333"/>
            <a:ext cx="21925599" cy="10280801"/>
          </a:xfrm>
          <a:prstGeom prst="rect">
            <a:avLst/>
          </a:prstGeom>
        </p:spPr>
        <p:txBody>
          <a:bodyPr/>
          <a:lstStyle/>
          <a:p>
            <a:pPr marL="838200" indent="-609600">
              <a:buFontTx/>
              <a:buAutoNum type="arabicPeriod" startAt="1"/>
            </a:pPr>
            <a:r>
              <a:t>Много проектов</a:t>
            </a:r>
          </a:p>
          <a:p>
            <a:pPr marL="838200" indent="-609600">
              <a:buFontTx/>
              <a:buAutoNum type="arabicPeriod" startAt="1"/>
            </a:pPr>
            <a:r>
              <a:t>Много инструментов</a:t>
            </a:r>
          </a:p>
          <a:p>
            <a:pPr marL="838200" indent="-609600">
              <a:buFontTx/>
              <a:buAutoNum type="arabicPeriod" startAt="1"/>
            </a:pPr>
            <a:r>
              <a:t>Сложно сравнивать</a:t>
            </a:r>
          </a:p>
          <a:p>
            <a:pPr marL="838200" indent="-609600">
              <a:buFontTx/>
              <a:buAutoNum type="arabicPeriod" startAt="1"/>
            </a:pPr>
            <a:r>
              <a:t>Сложно настраивать/расширять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1314447" y="186263"/>
            <a:ext cx="21545601" cy="3316001"/>
          </a:xfrm>
          <a:prstGeom prst="rect">
            <a:avLst/>
          </a:prstGeom>
        </p:spPr>
        <p:txBody>
          <a:bodyPr/>
          <a:lstStyle/>
          <a:p>
            <a:pPr/>
            <a:r>
              <a:t>Что мы хотим измерить</a:t>
            </a:r>
          </a:p>
        </p:txBody>
      </p:sp>
      <p:sp>
        <p:nvSpPr>
          <p:cNvPr id="141" name="Shape 141"/>
          <p:cNvSpPr/>
          <p:nvPr>
            <p:ph type="body" sz="half" idx="1"/>
          </p:nvPr>
        </p:nvSpPr>
        <p:spPr>
          <a:xfrm>
            <a:off x="1353308" y="3377181"/>
            <a:ext cx="10149599" cy="753440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None/>
              <a:defRPr b="1" sz="4200"/>
            </a:pPr>
            <a:r>
              <a:t>Продуктовые метрики</a:t>
            </a:r>
          </a:p>
          <a:p>
            <a:pPr marL="993775" indent="-866775">
              <a:lnSpc>
                <a:spcPct val="150000"/>
              </a:lnSpc>
              <a:buFontTx/>
              <a:buAutoNum type="arabicPeriod" startAt="1"/>
              <a:defRPr sz="4200"/>
            </a:pPr>
            <a:r>
              <a:t>Средняя оценка в Google play</a:t>
            </a:r>
          </a:p>
          <a:p>
            <a:pPr marL="993775" indent="-866775">
              <a:lnSpc>
                <a:spcPct val="150000"/>
              </a:lnSpc>
              <a:buFontTx/>
              <a:buAutoNum type="arabicPeriod" startAt="1"/>
              <a:defRPr sz="4200"/>
            </a:pPr>
            <a:r>
              <a:t>Количество активных пользователей</a:t>
            </a:r>
          </a:p>
          <a:p>
            <a:pPr marL="993775" indent="-866775">
              <a:lnSpc>
                <a:spcPct val="150000"/>
              </a:lnSpc>
              <a:buFontTx/>
              <a:buAutoNum type="arabicPeriod" startAt="1"/>
              <a:defRPr sz="4200"/>
            </a:pPr>
            <a:r>
              <a:t>Crashfree</a:t>
            </a:r>
          </a:p>
        </p:txBody>
      </p:sp>
      <p:sp>
        <p:nvSpPr>
          <p:cNvPr id="142" name="Shape 142"/>
          <p:cNvSpPr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None/>
              <a:defRPr b="1" sz="4200"/>
            </a:pPr>
            <a:r>
              <a:t>Метрики ПО</a:t>
            </a:r>
          </a:p>
          <a:p>
            <a:pPr marL="993775" indent="-866775">
              <a:lnSpc>
                <a:spcPct val="150000"/>
              </a:lnSpc>
              <a:buFontTx/>
              <a:buAutoNum type="arabicPeriod" startAt="1"/>
              <a:defRPr sz="4200"/>
            </a:pPr>
            <a:r>
              <a:t>Покрытие тестами %</a:t>
            </a:r>
          </a:p>
          <a:p>
            <a:pPr marL="993775" indent="-866775">
              <a:lnSpc>
                <a:spcPct val="150000"/>
              </a:lnSpc>
              <a:buFontTx/>
              <a:buAutoNum type="arabicPeriod" startAt="1"/>
              <a:defRPr sz="4200"/>
            </a:pPr>
            <a:r>
              <a:t>Сложность кода</a:t>
            </a:r>
          </a:p>
          <a:p>
            <a:pPr marL="993775" indent="-866775">
              <a:lnSpc>
                <a:spcPct val="150000"/>
              </a:lnSpc>
              <a:buFontTx/>
              <a:buAutoNum type="arabicPeriod" startAt="1"/>
              <a:defRPr sz="4200"/>
            </a:pPr>
            <a:r>
              <a:t>Дублирующийся код %</a:t>
            </a:r>
          </a:p>
          <a:p>
            <a:pPr marL="993775" indent="-866775">
              <a:lnSpc>
                <a:spcPct val="150000"/>
              </a:lnSpc>
              <a:buFontTx/>
              <a:buAutoNum type="arabicPeriod" startAt="1"/>
              <a:defRPr sz="4200"/>
            </a:pPr>
            <a:r>
              <a:t>Количество blocker &amp; critical issues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1314447" y="186263"/>
            <a:ext cx="21545601" cy="3316001"/>
          </a:xfrm>
          <a:prstGeom prst="rect">
            <a:avLst/>
          </a:prstGeom>
        </p:spPr>
        <p:txBody>
          <a:bodyPr/>
          <a:lstStyle/>
          <a:p>
            <a:pPr/>
            <a:r>
              <a:t>Скриншоты Jenkins</a:t>
            </a:r>
          </a:p>
        </p:txBody>
      </p:sp>
      <p:pic>
        <p:nvPicPr>
          <p:cNvPr id="147" name="image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8266" y="3502263"/>
            <a:ext cx="12925756" cy="9264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1314447" y="186263"/>
            <a:ext cx="21545601" cy="3316001"/>
          </a:xfrm>
          <a:prstGeom prst="rect">
            <a:avLst/>
          </a:prstGeom>
        </p:spPr>
        <p:txBody>
          <a:bodyPr/>
          <a:lstStyle/>
          <a:p>
            <a:pPr/>
            <a:r>
              <a:t>Sonarqube</a:t>
            </a:r>
          </a:p>
        </p:txBody>
      </p:sp>
      <p:grpSp>
        <p:nvGrpSpPr>
          <p:cNvPr id="154" name="Group 154"/>
          <p:cNvGrpSpPr/>
          <p:nvPr/>
        </p:nvGrpSpPr>
        <p:grpSpPr>
          <a:xfrm>
            <a:off x="16980502" y="5835594"/>
            <a:ext cx="4329837" cy="1299746"/>
            <a:chOff x="0" y="0"/>
            <a:chExt cx="4329836" cy="1299745"/>
          </a:xfrm>
        </p:grpSpPr>
        <p:sp>
          <p:nvSpPr>
            <p:cNvPr id="153" name="Shape 153"/>
            <p:cNvSpPr/>
            <p:nvPr/>
          </p:nvSpPr>
          <p:spPr>
            <a:xfrm>
              <a:off x="89802" y="89802"/>
              <a:ext cx="4150232" cy="1120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defRPr b="1" sz="49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Duplications</a:t>
              </a:r>
            </a:p>
          </p:txBody>
        </p:sp>
        <p:pic>
          <p:nvPicPr>
            <p:cNvPr id="152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329838" cy="1299746"/>
            </a:xfrm>
            <a:prstGeom prst="rect">
              <a:avLst/>
            </a:prstGeom>
            <a:effectLst/>
          </p:spPr>
        </p:pic>
      </p:grpSp>
      <p:grpSp>
        <p:nvGrpSpPr>
          <p:cNvPr id="157" name="Group 157"/>
          <p:cNvGrpSpPr/>
          <p:nvPr/>
        </p:nvGrpSpPr>
        <p:grpSpPr>
          <a:xfrm>
            <a:off x="8340907" y="3461822"/>
            <a:ext cx="7104919" cy="1299746"/>
            <a:chOff x="0" y="0"/>
            <a:chExt cx="7104918" cy="1299745"/>
          </a:xfrm>
        </p:grpSpPr>
        <p:sp>
          <p:nvSpPr>
            <p:cNvPr id="156" name="Shape 156"/>
            <p:cNvSpPr/>
            <p:nvPr/>
          </p:nvSpPr>
          <p:spPr>
            <a:xfrm>
              <a:off x="89802" y="89802"/>
              <a:ext cx="6925314" cy="1120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defRPr b="1" sz="49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Architecture &amp; Design</a:t>
              </a:r>
            </a:p>
          </p:txBody>
        </p:sp>
        <p:pic>
          <p:nvPicPr>
            <p:cNvPr id="155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7104920" cy="1299746"/>
            </a:xfrm>
            <a:prstGeom prst="rect">
              <a:avLst/>
            </a:prstGeom>
            <a:effectLst/>
          </p:spPr>
        </p:pic>
      </p:grpSp>
      <p:grpSp>
        <p:nvGrpSpPr>
          <p:cNvPr id="160" name="Group 160"/>
          <p:cNvGrpSpPr/>
          <p:nvPr/>
        </p:nvGrpSpPr>
        <p:grpSpPr>
          <a:xfrm>
            <a:off x="16980502" y="8456930"/>
            <a:ext cx="3834405" cy="1299746"/>
            <a:chOff x="0" y="0"/>
            <a:chExt cx="3834403" cy="1299745"/>
          </a:xfrm>
        </p:grpSpPr>
        <p:sp>
          <p:nvSpPr>
            <p:cNvPr id="159" name="Shape 159"/>
            <p:cNvSpPr/>
            <p:nvPr/>
          </p:nvSpPr>
          <p:spPr>
            <a:xfrm>
              <a:off x="89802" y="89802"/>
              <a:ext cx="3654800" cy="1120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defRPr b="1" sz="49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Unit tests</a:t>
              </a:r>
            </a:p>
          </p:txBody>
        </p:sp>
        <p:pic>
          <p:nvPicPr>
            <p:cNvPr id="158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3834405" cy="1299746"/>
            </a:xfrm>
            <a:prstGeom prst="rect">
              <a:avLst/>
            </a:prstGeom>
            <a:effectLst/>
          </p:spPr>
        </p:pic>
      </p:grpSp>
      <p:grpSp>
        <p:nvGrpSpPr>
          <p:cNvPr id="163" name="Group 163"/>
          <p:cNvGrpSpPr/>
          <p:nvPr/>
        </p:nvGrpSpPr>
        <p:grpSpPr>
          <a:xfrm>
            <a:off x="13502375" y="10634579"/>
            <a:ext cx="3952277" cy="1299746"/>
            <a:chOff x="0" y="0"/>
            <a:chExt cx="3952275" cy="1299745"/>
          </a:xfrm>
        </p:grpSpPr>
        <p:sp>
          <p:nvSpPr>
            <p:cNvPr id="162" name="Shape 162"/>
            <p:cNvSpPr/>
            <p:nvPr/>
          </p:nvSpPr>
          <p:spPr>
            <a:xfrm>
              <a:off x="89802" y="89802"/>
              <a:ext cx="3772672" cy="1120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defRPr b="1" sz="49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Complexity</a:t>
              </a:r>
            </a:p>
          </p:txBody>
        </p:sp>
        <p:pic>
          <p:nvPicPr>
            <p:cNvPr id="161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3952277" cy="1299746"/>
            </a:xfrm>
            <a:prstGeom prst="rect">
              <a:avLst/>
            </a:prstGeom>
            <a:effectLst/>
          </p:spPr>
        </p:pic>
      </p:grpSp>
      <p:grpSp>
        <p:nvGrpSpPr>
          <p:cNvPr id="166" name="Group 166"/>
          <p:cNvGrpSpPr/>
          <p:nvPr/>
        </p:nvGrpSpPr>
        <p:grpSpPr>
          <a:xfrm>
            <a:off x="5535242" y="10634579"/>
            <a:ext cx="5075036" cy="1299746"/>
            <a:chOff x="0" y="0"/>
            <a:chExt cx="5075034" cy="1299745"/>
          </a:xfrm>
        </p:grpSpPr>
        <p:sp>
          <p:nvSpPr>
            <p:cNvPr id="165" name="Shape 165"/>
            <p:cNvSpPr/>
            <p:nvPr/>
          </p:nvSpPr>
          <p:spPr>
            <a:xfrm>
              <a:off x="89802" y="89802"/>
              <a:ext cx="4895431" cy="1120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defRPr b="1" sz="49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Potential bugs</a:t>
              </a:r>
            </a:p>
          </p:txBody>
        </p:sp>
        <p:pic>
          <p:nvPicPr>
            <p:cNvPr id="164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075035" cy="1299746"/>
            </a:xfrm>
            <a:prstGeom prst="rect">
              <a:avLst/>
            </a:prstGeom>
            <a:effectLst/>
          </p:spPr>
        </p:pic>
      </p:grpSp>
      <p:grpSp>
        <p:nvGrpSpPr>
          <p:cNvPr id="169" name="Group 169"/>
          <p:cNvGrpSpPr/>
          <p:nvPr/>
        </p:nvGrpSpPr>
        <p:grpSpPr>
          <a:xfrm>
            <a:off x="2309443" y="8119979"/>
            <a:ext cx="4496789" cy="1299746"/>
            <a:chOff x="0" y="0"/>
            <a:chExt cx="4496787" cy="1299745"/>
          </a:xfrm>
        </p:grpSpPr>
        <p:sp>
          <p:nvSpPr>
            <p:cNvPr id="168" name="Shape 168"/>
            <p:cNvSpPr/>
            <p:nvPr/>
          </p:nvSpPr>
          <p:spPr>
            <a:xfrm>
              <a:off x="89802" y="89802"/>
              <a:ext cx="4317184" cy="1120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defRPr b="1" sz="49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Coding rules</a:t>
              </a:r>
            </a:p>
          </p:txBody>
        </p:sp>
        <p:pic>
          <p:nvPicPr>
            <p:cNvPr id="167" name="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4496788" cy="1299746"/>
            </a:xfrm>
            <a:prstGeom prst="rect">
              <a:avLst/>
            </a:prstGeom>
            <a:effectLst/>
          </p:spPr>
        </p:pic>
      </p:grpSp>
      <p:grpSp>
        <p:nvGrpSpPr>
          <p:cNvPr id="172" name="Group 172"/>
          <p:cNvGrpSpPr/>
          <p:nvPr/>
        </p:nvGrpSpPr>
        <p:grpSpPr>
          <a:xfrm>
            <a:off x="2640635" y="5605379"/>
            <a:ext cx="3834405" cy="1299746"/>
            <a:chOff x="0" y="0"/>
            <a:chExt cx="3834403" cy="1299745"/>
          </a:xfrm>
        </p:grpSpPr>
        <p:sp>
          <p:nvSpPr>
            <p:cNvPr id="171" name="Shape 171"/>
            <p:cNvSpPr/>
            <p:nvPr/>
          </p:nvSpPr>
          <p:spPr>
            <a:xfrm>
              <a:off x="89802" y="89802"/>
              <a:ext cx="3654800" cy="1120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defRPr b="1" sz="49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Comments</a:t>
              </a:r>
            </a:p>
          </p:txBody>
        </p:sp>
        <p:pic>
          <p:nvPicPr>
            <p:cNvPr id="170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3834405" cy="1299746"/>
            </a:xfrm>
            <a:prstGeom prst="rect">
              <a:avLst/>
            </a:prstGeom>
            <a:effectLst/>
          </p:spPr>
        </p:pic>
      </p:grpSp>
      <p:grpSp>
        <p:nvGrpSpPr>
          <p:cNvPr id="175" name="Group 175"/>
          <p:cNvGrpSpPr/>
          <p:nvPr/>
        </p:nvGrpSpPr>
        <p:grpSpPr>
          <a:xfrm>
            <a:off x="9976164" y="6262917"/>
            <a:ext cx="3834405" cy="2950746"/>
            <a:chOff x="0" y="0"/>
            <a:chExt cx="3834403" cy="2950745"/>
          </a:xfrm>
        </p:grpSpPr>
        <p:sp>
          <p:nvSpPr>
            <p:cNvPr id="174" name="Shape 174"/>
            <p:cNvSpPr/>
            <p:nvPr/>
          </p:nvSpPr>
          <p:spPr>
            <a:xfrm>
              <a:off x="89802" y="89802"/>
              <a:ext cx="3654800" cy="2771141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hueOff val="-114717"/>
                    <a:satOff val="24692"/>
                    <a:lumOff val="32313"/>
                  </a:schemeClr>
                </a:gs>
                <a:gs pos="35000">
                  <a:srgbClr val="EDE7C7"/>
                </a:gs>
                <a:gs pos="100000">
                  <a:schemeClr val="accent3">
                    <a:hueOff val="-135898"/>
                    <a:satOff val="27254"/>
                    <a:lumOff val="47189"/>
                  </a:schemeClr>
                </a:gs>
              </a:gsLst>
              <a:lin ang="162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/>
            <a:p>
              <a:pPr algn="ctr">
                <a:defRPr b="1" sz="4900"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algn="ctr">
                <a:defRPr b="1" sz="5400">
                  <a:latin typeface="+mn-lt"/>
                  <a:ea typeface="+mn-ea"/>
                  <a:cs typeface="+mn-cs"/>
                  <a:sym typeface="Helvetica"/>
                </a:defRPr>
              </a:pPr>
              <a:r>
                <a:t>Sources</a:t>
              </a:r>
            </a:p>
          </p:txBody>
        </p:sp>
        <p:pic>
          <p:nvPicPr>
            <p:cNvPr id="173" name="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" y="-1"/>
              <a:ext cx="3834405" cy="295074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1314447" y="186263"/>
            <a:ext cx="21545601" cy="3316001"/>
          </a:xfrm>
          <a:prstGeom prst="rect">
            <a:avLst/>
          </a:prstGeom>
        </p:spPr>
        <p:txBody>
          <a:bodyPr/>
          <a:lstStyle/>
          <a:p>
            <a:pPr/>
            <a:r>
              <a:t>Настройка проекта</a:t>
            </a:r>
          </a:p>
        </p:txBody>
      </p:sp>
      <p:pic>
        <p:nvPicPr>
          <p:cNvPr id="180" name="image04.png"/>
          <p:cNvPicPr>
            <a:picLocks noChangeAspect="1"/>
          </p:cNvPicPr>
          <p:nvPr/>
        </p:nvPicPr>
        <p:blipFill>
          <a:blip r:embed="rId2">
            <a:extLst/>
          </a:blip>
          <a:srcRect l="7637" t="0" r="0" b="0"/>
          <a:stretch>
            <a:fillRect/>
          </a:stretch>
        </p:blipFill>
        <p:spPr>
          <a:xfrm>
            <a:off x="2167846" y="4005978"/>
            <a:ext cx="20482403" cy="8220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1314447" y="186263"/>
            <a:ext cx="21545601" cy="3316001"/>
          </a:xfrm>
          <a:prstGeom prst="rect">
            <a:avLst/>
          </a:prstGeom>
        </p:spPr>
        <p:txBody>
          <a:bodyPr/>
          <a:lstStyle/>
          <a:p>
            <a:pPr/>
            <a:r>
              <a:t>Настройка Jenkins</a:t>
            </a:r>
          </a:p>
        </p:txBody>
      </p:sp>
      <p:pic>
        <p:nvPicPr>
          <p:cNvPr id="183" name="image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0599" y="3502263"/>
            <a:ext cx="18474263" cy="8841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1314447" y="186263"/>
            <a:ext cx="21545601" cy="3316001"/>
          </a:xfrm>
          <a:prstGeom prst="rect">
            <a:avLst/>
          </a:prstGeom>
        </p:spPr>
        <p:txBody>
          <a:bodyPr/>
          <a:lstStyle/>
          <a:p>
            <a:pPr/>
            <a:r>
              <a:t>Схема взаимодействия</a:t>
            </a:r>
          </a:p>
        </p:txBody>
      </p:sp>
      <p:grpSp>
        <p:nvGrpSpPr>
          <p:cNvPr id="188" name="Group 188"/>
          <p:cNvGrpSpPr/>
          <p:nvPr/>
        </p:nvGrpSpPr>
        <p:grpSpPr>
          <a:xfrm>
            <a:off x="1925466" y="6907938"/>
            <a:ext cx="2954401" cy="1864658"/>
            <a:chOff x="0" y="12700"/>
            <a:chExt cx="2954400" cy="1864657"/>
          </a:xfrm>
        </p:grpSpPr>
        <p:sp>
          <p:nvSpPr>
            <p:cNvPr id="186" name="Shape 186"/>
            <p:cNvSpPr/>
            <p:nvPr/>
          </p:nvSpPr>
          <p:spPr>
            <a:xfrm>
              <a:off x="0" y="15428"/>
              <a:ext cx="2954401" cy="185920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162F3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/>
            </a:p>
          </p:txBody>
        </p:sp>
        <p:sp>
          <p:nvSpPr>
            <p:cNvPr id="187" name="Shape 187"/>
            <p:cNvSpPr/>
            <p:nvPr/>
          </p:nvSpPr>
          <p:spPr>
            <a:xfrm>
              <a:off x="0" y="12700"/>
              <a:ext cx="2954401" cy="186465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/>
            <a:p>
              <a:pPr algn="ctr">
                <a:defRPr sz="4800"/>
              </a:pPr>
              <a:r>
                <a:t>Cron</a:t>
              </a:r>
            </a:p>
            <a:p>
              <a:pPr algn="ctr">
                <a:defRPr sz="4800"/>
              </a:pPr>
              <a:r>
                <a:t>(night)</a:t>
              </a:r>
            </a:p>
          </p:txBody>
        </p:sp>
      </p:grpSp>
      <p:grpSp>
        <p:nvGrpSpPr>
          <p:cNvPr id="191" name="Group 191"/>
          <p:cNvGrpSpPr/>
          <p:nvPr/>
        </p:nvGrpSpPr>
        <p:grpSpPr>
          <a:xfrm>
            <a:off x="8055666" y="6910666"/>
            <a:ext cx="2954401" cy="1859201"/>
            <a:chOff x="0" y="0"/>
            <a:chExt cx="2954400" cy="1859200"/>
          </a:xfrm>
        </p:grpSpPr>
        <p:sp>
          <p:nvSpPr>
            <p:cNvPr id="189" name="Shape 189"/>
            <p:cNvSpPr/>
            <p:nvPr/>
          </p:nvSpPr>
          <p:spPr>
            <a:xfrm>
              <a:off x="-1" y="-1"/>
              <a:ext cx="2954402" cy="1859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162F3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/>
            </a:p>
          </p:txBody>
        </p:sp>
        <p:sp>
          <p:nvSpPr>
            <p:cNvPr id="190" name="Shape 190"/>
            <p:cNvSpPr/>
            <p:nvPr/>
          </p:nvSpPr>
          <p:spPr>
            <a:xfrm>
              <a:off x="-1" y="346521"/>
              <a:ext cx="2954402" cy="116615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4800"/>
              </a:lvl1pPr>
            </a:lstStyle>
            <a:p>
              <a:pPr/>
              <a:r>
                <a:t>Jenkins</a:t>
              </a:r>
            </a:p>
          </p:txBody>
        </p:sp>
      </p:grpSp>
      <p:grpSp>
        <p:nvGrpSpPr>
          <p:cNvPr id="194" name="Group 194"/>
          <p:cNvGrpSpPr/>
          <p:nvPr/>
        </p:nvGrpSpPr>
        <p:grpSpPr>
          <a:xfrm>
            <a:off x="8055666" y="3502266"/>
            <a:ext cx="2954401" cy="1859201"/>
            <a:chOff x="0" y="0"/>
            <a:chExt cx="2954400" cy="1859200"/>
          </a:xfrm>
        </p:grpSpPr>
        <p:sp>
          <p:nvSpPr>
            <p:cNvPr id="192" name="Shape 192"/>
            <p:cNvSpPr/>
            <p:nvPr/>
          </p:nvSpPr>
          <p:spPr>
            <a:xfrm>
              <a:off x="-1" y="-1"/>
              <a:ext cx="2954402" cy="1859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162F3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/>
            </a:p>
          </p:txBody>
        </p:sp>
        <p:sp>
          <p:nvSpPr>
            <p:cNvPr id="193" name="Shape 193"/>
            <p:cNvSpPr/>
            <p:nvPr/>
          </p:nvSpPr>
          <p:spPr>
            <a:xfrm>
              <a:off x="-1" y="346521"/>
              <a:ext cx="2954402" cy="116615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4800"/>
              </a:lvl1pPr>
            </a:lstStyle>
            <a:p>
              <a:pPr/>
              <a:r>
                <a:t>Gitlab</a:t>
              </a:r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15042999" y="6910666"/>
            <a:ext cx="4225601" cy="1859201"/>
            <a:chOff x="0" y="0"/>
            <a:chExt cx="4225600" cy="1859200"/>
          </a:xfrm>
        </p:grpSpPr>
        <p:sp>
          <p:nvSpPr>
            <p:cNvPr id="195" name="Shape 195"/>
            <p:cNvSpPr/>
            <p:nvPr/>
          </p:nvSpPr>
          <p:spPr>
            <a:xfrm>
              <a:off x="0" y="-1"/>
              <a:ext cx="4225601" cy="1859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162F3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/>
            </a:p>
          </p:txBody>
        </p:sp>
        <p:sp>
          <p:nvSpPr>
            <p:cNvPr id="196" name="Shape 196"/>
            <p:cNvSpPr/>
            <p:nvPr/>
          </p:nvSpPr>
          <p:spPr>
            <a:xfrm>
              <a:off x="0" y="346521"/>
              <a:ext cx="4225601" cy="116615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spAutoFit/>
            </a:bodyPr>
            <a:lstStyle>
              <a:lvl1pPr algn="ctr">
                <a:defRPr sz="4800"/>
              </a:lvl1pPr>
            </a:lstStyle>
            <a:p>
              <a:pPr/>
              <a:r>
                <a:t>Sonarqube</a:t>
              </a:r>
            </a:p>
          </p:txBody>
        </p:sp>
      </p:grpSp>
      <p:sp>
        <p:nvSpPr>
          <p:cNvPr id="198" name="Shape 198"/>
          <p:cNvSpPr/>
          <p:nvPr/>
        </p:nvSpPr>
        <p:spPr>
          <a:xfrm>
            <a:off x="4879866" y="7675467"/>
            <a:ext cx="3162401" cy="3296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rgbClr val="162F33"/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99" name="Shape 199"/>
          <p:cNvSpPr/>
          <p:nvPr/>
        </p:nvSpPr>
        <p:spPr>
          <a:xfrm>
            <a:off x="11010066" y="7675467"/>
            <a:ext cx="4032802" cy="3296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rgbClr val="162F33"/>
            </a:solidFill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2" name="Shape 202"/>
          <p:cNvSpPr/>
          <p:nvPr/>
        </p:nvSpPr>
        <p:spPr>
          <a:xfrm>
            <a:off x="9532866" y="5374325"/>
            <a:ext cx="1" cy="1523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0" y="21600"/>
                </a:moveTo>
                <a:cubicBezTo>
                  <a:pt x="21600" y="14400"/>
                  <a:pt x="21600" y="7200"/>
                  <a:pt x="0" y="0"/>
                </a:cubicBezTo>
              </a:path>
            </a:pathLst>
          </a:custGeom>
          <a:ln w="25400">
            <a:solidFill>
              <a:srgbClr val="162F33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01" name="Shape 201"/>
          <p:cNvSpPr/>
          <p:nvPr/>
        </p:nvSpPr>
        <p:spPr>
          <a:xfrm>
            <a:off x="11421199" y="6789066"/>
            <a:ext cx="3227202" cy="10060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/>
            <a:r>
              <a:t>nightly build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Metropolitan">
  <a:themeElements>
    <a:clrScheme name="Metropolit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0000FF"/>
      </a:hlink>
      <a:folHlink>
        <a:srgbClr val="FF00FF"/>
      </a:folHlink>
    </a:clrScheme>
    <a:fontScheme name="Metropolita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etropolitan">
  <a:themeElements>
    <a:clrScheme name="Metropolit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0000FF"/>
      </a:hlink>
      <a:folHlink>
        <a:srgbClr val="FF00FF"/>
      </a:folHlink>
    </a:clrScheme>
    <a:fontScheme name="Metropolita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